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80" r:id="rId2"/>
    <p:sldId id="257" r:id="rId3"/>
    <p:sldId id="258" r:id="rId4"/>
    <p:sldId id="259" r:id="rId5"/>
    <p:sldId id="281" r:id="rId6"/>
    <p:sldId id="261" r:id="rId7"/>
    <p:sldId id="262" r:id="rId8"/>
    <p:sldId id="282" r:id="rId9"/>
    <p:sldId id="263" r:id="rId10"/>
    <p:sldId id="264" r:id="rId11"/>
    <p:sldId id="265" r:id="rId12"/>
    <p:sldId id="266" r:id="rId13"/>
    <p:sldId id="286" r:id="rId14"/>
    <p:sldId id="283" r:id="rId15"/>
    <p:sldId id="284" r:id="rId16"/>
    <p:sldId id="267" r:id="rId17"/>
    <p:sldId id="268" r:id="rId18"/>
    <p:sldId id="269" r:id="rId19"/>
    <p:sldId id="270" r:id="rId20"/>
    <p:sldId id="271" r:id="rId21"/>
    <p:sldId id="272" r:id="rId22"/>
    <p:sldId id="273" r:id="rId23"/>
    <p:sldId id="274" r:id="rId24"/>
    <p:sldId id="285"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3AD049-F53B-443F-90F3-5C66D1920E9D}" type="datetimeFigureOut">
              <a:rPr lang="hu-HU" smtClean="0"/>
              <a:pPr/>
              <a:t>2019. 06. 14.</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0A9386-EFD4-4C36-A168-17AF44AABE8A}"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Ref idx="1002">
        <a:schemeClr val="bg2"/>
      </p:bgRef>
    </p:bg>
    <p:spTree>
      <p:nvGrpSpPr>
        <p:cNvPr id="1" name=""/>
        <p:cNvGrpSpPr/>
        <p:nvPr/>
      </p:nvGrpSpPr>
      <p:grpSpPr>
        <a:xfrm>
          <a:off x="0" y="0"/>
          <a:ext cx="0" cy="0"/>
          <a:chOff x="0" y="0"/>
          <a:chExt cx="0" cy="0"/>
        </a:xfrm>
      </p:grpSpPr>
      <p:sp>
        <p:nvSpPr>
          <p:cNvPr id="9" name="Cím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17" name="Alcím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30" name="Dátum helye 29"/>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19" name="Élőláb helye 18"/>
          <p:cNvSpPr>
            <a:spLocks noGrp="1"/>
          </p:cNvSpPr>
          <p:nvPr>
            <p:ph type="ftr" sz="quarter" idx="11"/>
          </p:nvPr>
        </p:nvSpPr>
        <p:spPr/>
        <p:txBody>
          <a:bodyPr/>
          <a:lstStyle/>
          <a:p>
            <a:endParaRPr lang="hu-HU"/>
          </a:p>
        </p:txBody>
      </p:sp>
      <p:sp>
        <p:nvSpPr>
          <p:cNvPr id="27" name="Dia számának helye 26"/>
          <p:cNvSpPr>
            <a:spLocks noGrp="1"/>
          </p:cNvSpPr>
          <p:nvPr>
            <p:ph type="sldNum" sz="quarter" idx="12"/>
          </p:nvPr>
        </p:nvSpPr>
        <p:spPr/>
        <p:txBody>
          <a:bodyPr/>
          <a:lstStyle/>
          <a:p>
            <a:fld id="{BDE6BA2E-9B1C-4AAE-A329-1E98DA9FE9D1}" type="slidenum">
              <a:rPr lang="hu-HU" smtClean="0"/>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914401"/>
            <a:ext cx="2057400" cy="5211763"/>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914401"/>
            <a:ext cx="6019800" cy="5211763"/>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BDE6BA2E-9B1C-4AAE-A329-1E98DA9FE9D1}" type="slidenum">
              <a:rPr lang="hu-HU" smtClean="0"/>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tIns="45720" anchor="b"/>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BDE6BA2E-9B1C-4AAE-A329-1E98DA9FE9D1}"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9" name="Egy sarkán kerekítve levágott téglalap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Derékszögű háromszög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Cím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hu-HU" smtClean="0"/>
              <a:t>Mintacím szerkesztése</a:t>
            </a:r>
            <a:endParaRPr kumimoji="0" lang="en-US"/>
          </a:p>
        </p:txBody>
      </p:sp>
      <p:sp>
        <p:nvSpPr>
          <p:cNvPr id="4" name="Szöveg hely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p:txBody>
          <a:bodyPr/>
          <a:lstStyle/>
          <a:p>
            <a:fld id="{CD6A2A59-6004-4B2B-BB27-E640C90E3678}" type="datetimeFigureOut">
              <a:rPr lang="hu-HU" smtClean="0"/>
              <a:pPr/>
              <a:t>2019. 06. 14.</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a:xfrm>
            <a:off x="8077200" y="6356350"/>
            <a:ext cx="609600" cy="365125"/>
          </a:xfrm>
        </p:spPr>
        <p:txBody>
          <a:bodyPr/>
          <a:lstStyle/>
          <a:p>
            <a:fld id="{BDE6BA2E-9B1C-4AAE-A329-1E98DA9FE9D1}" type="slidenum">
              <a:rPr lang="hu-HU" smtClean="0"/>
              <a:pPr/>
              <a:t>‹#›</a:t>
            </a:fld>
            <a:endParaRPr lang="hu-HU"/>
          </a:p>
        </p:txBody>
      </p:sp>
      <p:sp>
        <p:nvSpPr>
          <p:cNvPr id="3" name="Kép hely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hu-HU" smtClean="0"/>
              <a:t>Kép beszúrásához kattintson az ikonra</a:t>
            </a:r>
            <a:endParaRPr kumimoji="0" lang="en-US" dirty="0"/>
          </a:p>
        </p:txBody>
      </p:sp>
      <p:sp>
        <p:nvSpPr>
          <p:cNvPr id="10" name="Szabadkézi sokszög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Szabadkézi sokszög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zabadkézi sokszög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Szabadkézi sokszög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Cím hely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hu-HU" smtClean="0"/>
              <a:t>Mintacím szerkesztése</a:t>
            </a:r>
            <a:endParaRPr kumimoji="0" lang="en-US"/>
          </a:p>
        </p:txBody>
      </p:sp>
      <p:sp>
        <p:nvSpPr>
          <p:cNvPr id="30" name="Szöveg hely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D6A2A59-6004-4B2B-BB27-E640C90E3678}" type="datetimeFigureOut">
              <a:rPr lang="hu-HU" smtClean="0"/>
              <a:pPr/>
              <a:t>2019. 06. 14.</a:t>
            </a:fld>
            <a:endParaRPr lang="hu-HU"/>
          </a:p>
        </p:txBody>
      </p:sp>
      <p:sp>
        <p:nvSpPr>
          <p:cNvPr id="22" name="Élőláb hely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hu-HU"/>
          </a:p>
        </p:txBody>
      </p:sp>
      <p:sp>
        <p:nvSpPr>
          <p:cNvPr id="18" name="Dia számának hely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DE6BA2E-9B1C-4AAE-A329-1E98DA9FE9D1}" type="slidenum">
              <a:rPr lang="hu-HU" smtClean="0"/>
              <a:pPr/>
              <a:t>‹#›</a:t>
            </a:fld>
            <a:endParaRPr lang="hu-HU"/>
          </a:p>
        </p:txBody>
      </p:sp>
      <p:grpSp>
        <p:nvGrpSpPr>
          <p:cNvPr id="2" name="Csoportba foglalás 1"/>
          <p:cNvGrpSpPr/>
          <p:nvPr/>
        </p:nvGrpSpPr>
        <p:grpSpPr>
          <a:xfrm>
            <a:off x="-19017" y="202408"/>
            <a:ext cx="9180548" cy="649224"/>
            <a:chOff x="-19045" y="216550"/>
            <a:chExt cx="9180548" cy="649224"/>
          </a:xfrm>
        </p:grpSpPr>
        <p:sp>
          <p:nvSpPr>
            <p:cNvPr id="12" name="Szabadkézi sokszög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Szabadkézi sokszög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533400" y="1371600"/>
            <a:ext cx="7851648" cy="1271582"/>
          </a:xfrm>
        </p:spPr>
        <p:txBody>
          <a:bodyPr>
            <a:normAutofit fontScale="90000"/>
          </a:bodyPr>
          <a:lstStyle/>
          <a:p>
            <a:pPr algn="ctr"/>
            <a:r>
              <a:rPr lang="en-US" dirty="0" smtClean="0"/>
              <a:t>Carpathian </a:t>
            </a:r>
            <a:r>
              <a:rPr lang="hu-HU" dirty="0" smtClean="0"/>
              <a:t> Civil Society </a:t>
            </a:r>
            <a:r>
              <a:rPr lang="en-US" dirty="0" smtClean="0"/>
              <a:t>Platform</a:t>
            </a:r>
            <a:endParaRPr lang="en-US" dirty="0"/>
          </a:p>
        </p:txBody>
      </p:sp>
      <p:sp>
        <p:nvSpPr>
          <p:cNvPr id="3" name="Alcím 2"/>
          <p:cNvSpPr>
            <a:spLocks noGrp="1"/>
          </p:cNvSpPr>
          <p:nvPr>
            <p:ph type="subTitle" idx="1"/>
          </p:nvPr>
        </p:nvSpPr>
        <p:spPr>
          <a:xfrm>
            <a:off x="533400" y="3071810"/>
            <a:ext cx="7854696" cy="1909326"/>
          </a:xfrm>
        </p:spPr>
        <p:txBody>
          <a:bodyPr/>
          <a:lstStyle/>
          <a:p>
            <a:pPr algn="ctr"/>
            <a:r>
              <a:rPr lang="en-US" dirty="0" smtClean="0"/>
              <a:t>Towards sustainability</a:t>
            </a:r>
          </a:p>
          <a:p>
            <a:pPr algn="ctr"/>
            <a:r>
              <a:rPr lang="en-US" dirty="0" smtClean="0"/>
              <a:t>A strategy</a:t>
            </a:r>
          </a:p>
          <a:p>
            <a:pPr algn="ctr"/>
            <a:r>
              <a:rPr lang="en-US" sz="2000" dirty="0" smtClean="0"/>
              <a:t>Eger, June 14, 2019</a:t>
            </a:r>
          </a:p>
          <a:p>
            <a:pPr algn="ctr"/>
            <a:r>
              <a:rPr lang="en-US" sz="2000" dirty="0" err="1" smtClean="0"/>
              <a:t>Sándor</a:t>
            </a:r>
            <a:r>
              <a:rPr lang="en-US" sz="2000" dirty="0" smtClean="0"/>
              <a:t> </a:t>
            </a:r>
            <a:r>
              <a:rPr lang="en-US" sz="2000" dirty="0" err="1" smtClean="0"/>
              <a:t>Köles</a:t>
            </a:r>
            <a:endParaRPr lang="en-US" sz="2000" dirty="0" smtClean="0"/>
          </a:p>
          <a:p>
            <a:pPr algn="ctr"/>
            <a:endParaRPr lang="hu-HU" sz="2000" dirty="0" smtClean="0"/>
          </a:p>
          <a:p>
            <a:pPr algn="ctr"/>
            <a:endParaRPr lang="hu-HU" sz="2000" dirty="0" smtClean="0"/>
          </a:p>
          <a:p>
            <a:pPr algn="ctr"/>
            <a:endParaRPr lang="hu-HU"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2800" u="sng" dirty="0" smtClean="0"/>
              <a:t>Challenging social environment</a:t>
            </a:r>
            <a:endParaRPr lang="en-US" sz="2800" b="1" dirty="0"/>
          </a:p>
        </p:txBody>
      </p:sp>
      <p:sp>
        <p:nvSpPr>
          <p:cNvPr id="3" name="Tartalom helye 2"/>
          <p:cNvSpPr>
            <a:spLocks noGrp="1"/>
          </p:cNvSpPr>
          <p:nvPr>
            <p:ph idx="1"/>
          </p:nvPr>
        </p:nvSpPr>
        <p:spPr/>
        <p:txBody>
          <a:bodyPr>
            <a:normAutofit/>
          </a:bodyPr>
          <a:lstStyle/>
          <a:p>
            <a:pPr lvl="0"/>
            <a:r>
              <a:rPr lang="en-US" dirty="0" smtClean="0"/>
              <a:t>peoples</a:t>
            </a:r>
            <a:r>
              <a:rPr lang="en-US" dirty="0"/>
              <a:t>’ indifference towards public affairs; lack of motivation, apathy; </a:t>
            </a:r>
            <a:endParaRPr lang="hu-HU" dirty="0" smtClean="0"/>
          </a:p>
          <a:p>
            <a:pPr lvl="0"/>
            <a:r>
              <a:rPr lang="en-US" dirty="0" smtClean="0"/>
              <a:t>target </a:t>
            </a:r>
            <a:r>
              <a:rPr lang="en-US" dirty="0"/>
              <a:t>group is closed, hard to involve and activate them </a:t>
            </a:r>
            <a:endParaRPr lang="hu-HU" dirty="0"/>
          </a:p>
          <a:p>
            <a:pPr lvl="0"/>
            <a:r>
              <a:rPr lang="en-US" dirty="0"/>
              <a:t> increasing social exclusion, especially in the case of  Roma, poor, and people with disability, etc. </a:t>
            </a:r>
            <a:endParaRPr lang="hu-HU" dirty="0"/>
          </a:p>
          <a:p>
            <a:pPr lvl="0"/>
            <a:r>
              <a:rPr lang="en-US" dirty="0"/>
              <a:t> emigration of innovative young people (they vote by foot)</a:t>
            </a:r>
            <a:endParaRPr lang="hu-HU" dirty="0"/>
          </a:p>
          <a:p>
            <a:pPr lvl="0"/>
            <a:r>
              <a:rPr lang="en-US" dirty="0"/>
              <a:t> hate speech is an everyday thing</a:t>
            </a:r>
            <a:endParaRPr lang="hu-HU" dirty="0"/>
          </a:p>
          <a:p>
            <a:pPr>
              <a:buNone/>
            </a:pPr>
            <a:endParaRPr lang="hu-H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724648"/>
          </a:xfrm>
        </p:spPr>
        <p:txBody>
          <a:bodyPr>
            <a:normAutofit/>
          </a:bodyPr>
          <a:lstStyle/>
          <a:p>
            <a:r>
              <a:rPr lang="en-US" sz="2800" u="sng" dirty="0" smtClean="0"/>
              <a:t>Financing CSOs</a:t>
            </a:r>
            <a:endParaRPr lang="en-US" sz="2800" u="sng" dirty="0"/>
          </a:p>
        </p:txBody>
      </p:sp>
      <p:sp>
        <p:nvSpPr>
          <p:cNvPr id="3" name="Tartalom helye 2"/>
          <p:cNvSpPr>
            <a:spLocks noGrp="1"/>
          </p:cNvSpPr>
          <p:nvPr>
            <p:ph idx="1"/>
          </p:nvPr>
        </p:nvSpPr>
        <p:spPr/>
        <p:txBody>
          <a:bodyPr>
            <a:normAutofit fontScale="70000" lnSpcReduction="20000"/>
          </a:bodyPr>
          <a:lstStyle/>
          <a:p>
            <a:pPr lvl="0"/>
            <a:r>
              <a:rPr lang="en-US" dirty="0"/>
              <a:t>lack of domestic and independent funds, narrowing funds, financing opportunities; increasing competition for funding resources  </a:t>
            </a:r>
            <a:endParaRPr lang="hu-HU" dirty="0"/>
          </a:p>
          <a:p>
            <a:pPr lvl="0"/>
            <a:r>
              <a:rPr lang="en-US" dirty="0"/>
              <a:t>EU Structural Fund sources dried </a:t>
            </a:r>
            <a:r>
              <a:rPr lang="en-US" dirty="0" smtClean="0"/>
              <a:t>up</a:t>
            </a:r>
            <a:r>
              <a:rPr lang="hu-HU" dirty="0" smtClean="0"/>
              <a:t> </a:t>
            </a:r>
            <a:r>
              <a:rPr lang="en-US" dirty="0" smtClean="0"/>
              <a:t>(no new open </a:t>
            </a:r>
            <a:r>
              <a:rPr lang="en-US" dirty="0"/>
              <a:t>call for NGOs) but, at the same time, weak absorption capacity of NGOs</a:t>
            </a:r>
            <a:endParaRPr lang="hu-HU" dirty="0"/>
          </a:p>
          <a:p>
            <a:pPr lvl="0"/>
            <a:r>
              <a:rPr lang="en-US" dirty="0"/>
              <a:t>lack of local philanthropy; there is no effective incentive scheme for giving   </a:t>
            </a:r>
            <a:endParaRPr lang="hu-HU" dirty="0"/>
          </a:p>
          <a:p>
            <a:pPr lvl="0"/>
            <a:r>
              <a:rPr lang="en-US" dirty="0"/>
              <a:t>lack of small grants scheme, e.g. lack of funds for start-up initiatives</a:t>
            </a:r>
            <a:endParaRPr lang="hu-HU" dirty="0"/>
          </a:p>
          <a:p>
            <a:pPr lvl="0" fontAlgn="base"/>
            <a:r>
              <a:rPr lang="en-US" dirty="0"/>
              <a:t>Donor driven programs; requirements of some donors confront the goals of NGOs and their members; they promote topics which are artificial and not important for the society; donors’ priorities do not match the priorities of the NGOs</a:t>
            </a:r>
            <a:endParaRPr lang="hu-HU" dirty="0"/>
          </a:p>
          <a:p>
            <a:pPr lvl="0"/>
            <a:r>
              <a:rPr lang="en-US" dirty="0"/>
              <a:t>shrinking income generation possibilities; NGOs are cut out providing services</a:t>
            </a:r>
            <a:endParaRPr lang="hu-HU" dirty="0"/>
          </a:p>
          <a:p>
            <a:pPr lvl="0"/>
            <a:r>
              <a:rPr lang="en-US" dirty="0"/>
              <a:t>lack of stable income </a:t>
            </a:r>
            <a:r>
              <a:rPr lang="en-US" dirty="0" smtClean="0"/>
              <a:t>reduces </a:t>
            </a:r>
            <a:r>
              <a:rPr lang="en-US" dirty="0"/>
              <a:t>effectiveness of personnel work.</a:t>
            </a:r>
            <a:endParaRPr lang="hu-HU" dirty="0"/>
          </a:p>
          <a:p>
            <a:pPr lvl="0" fontAlgn="base"/>
            <a:r>
              <a:rPr lang="en-US" dirty="0"/>
              <a:t> Instable financing of NGOs (it’s not about financial sustainability but about irregular financing</a:t>
            </a:r>
            <a:endParaRPr lang="hu-HU" dirty="0"/>
          </a:p>
          <a:p>
            <a:pPr lvl="0"/>
            <a:r>
              <a:rPr lang="en-US" dirty="0"/>
              <a:t>lack of financial and technical support available for citizens’ </a:t>
            </a:r>
            <a:r>
              <a:rPr lang="en-US" dirty="0" smtClean="0"/>
              <a:t>mobilization</a:t>
            </a:r>
            <a:r>
              <a:rPr lang="hu-HU" dirty="0" smtClean="0"/>
              <a:t> </a:t>
            </a:r>
            <a:r>
              <a:rPr lang="en-US" dirty="0" smtClean="0"/>
              <a:t>. </a:t>
            </a:r>
            <a:endParaRPr lang="hu-HU" dirty="0"/>
          </a:p>
          <a:p>
            <a:pPr>
              <a:buNone/>
            </a:pPr>
            <a:endParaRPr lang="hu-H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2800" u="sng" dirty="0" smtClean="0"/>
              <a:t>Internal organizational challenges</a:t>
            </a:r>
            <a:endParaRPr lang="en-US" sz="2800" u="sng" dirty="0"/>
          </a:p>
        </p:txBody>
      </p:sp>
      <p:sp>
        <p:nvSpPr>
          <p:cNvPr id="3" name="Tartalom helye 2"/>
          <p:cNvSpPr>
            <a:spLocks noGrp="1"/>
          </p:cNvSpPr>
          <p:nvPr>
            <p:ph idx="1"/>
          </p:nvPr>
        </p:nvSpPr>
        <p:spPr/>
        <p:txBody>
          <a:bodyPr>
            <a:normAutofit fontScale="70000" lnSpcReduction="20000"/>
          </a:bodyPr>
          <a:lstStyle/>
          <a:p>
            <a:pPr lvl="0"/>
            <a:r>
              <a:rPr lang="en-US" dirty="0"/>
              <a:t>lack of cooperation among civil society organizations; there are no cooperating networks and there is no information flow between organizations</a:t>
            </a:r>
            <a:endParaRPr lang="hu-HU" dirty="0"/>
          </a:p>
          <a:p>
            <a:pPr lvl="0"/>
            <a:r>
              <a:rPr lang="en-US" dirty="0"/>
              <a:t> the importance of credibility, visibility, and transparency is not recognized and addressed by NGOs sufficiently or, if it recognized, there is no skill, capacity, and knowledge how can it be promoted and </a:t>
            </a:r>
            <a:r>
              <a:rPr lang="en-US" dirty="0" smtClean="0"/>
              <a:t>improved (legitimacy</a:t>
            </a:r>
            <a:r>
              <a:rPr lang="hu-HU" dirty="0" smtClean="0"/>
              <a:t>) </a:t>
            </a:r>
            <a:endParaRPr lang="hu-HU" dirty="0"/>
          </a:p>
          <a:p>
            <a:pPr lvl="0"/>
            <a:r>
              <a:rPr lang="en-US" dirty="0" smtClean="0"/>
              <a:t>insufficient </a:t>
            </a:r>
            <a:r>
              <a:rPr lang="en-US" dirty="0"/>
              <a:t>presence of NGOs and their activities in media; low PR capacity of the organizations; poor communication skills</a:t>
            </a:r>
            <a:endParaRPr lang="hu-HU" dirty="0"/>
          </a:p>
          <a:p>
            <a:pPr lvl="0" fontAlgn="base"/>
            <a:r>
              <a:rPr lang="en-US" dirty="0"/>
              <a:t>lack of strategic thinking, planning and organizational development </a:t>
            </a:r>
            <a:endParaRPr lang="hu-HU" dirty="0"/>
          </a:p>
          <a:p>
            <a:pPr lvl="0"/>
            <a:r>
              <a:rPr lang="en-US" dirty="0"/>
              <a:t>lack of partnerships with the foreign NGOs working in the same fields (most of cross-border projects are implemented by the organizations specializing on cross-border cooperation but not on vulnerable groups)</a:t>
            </a:r>
            <a:endParaRPr lang="hu-HU" dirty="0"/>
          </a:p>
          <a:p>
            <a:pPr lvl="0" fontAlgn="base"/>
            <a:r>
              <a:rPr lang="en-US" dirty="0" smtClean="0"/>
              <a:t>lack </a:t>
            </a:r>
            <a:r>
              <a:rPr lang="en-US" dirty="0"/>
              <a:t>of volunteers; narrowing possibilities to support volunteers professionally/financially;  lack  of knowledge on how to involve volunteers and </a:t>
            </a:r>
            <a:r>
              <a:rPr lang="en-US" dirty="0" smtClean="0"/>
              <a:t> </a:t>
            </a:r>
            <a:r>
              <a:rPr lang="en-US" dirty="0"/>
              <a:t>work with them;</a:t>
            </a:r>
            <a:endParaRPr lang="hu-HU" dirty="0"/>
          </a:p>
          <a:p>
            <a:pPr lvl="0"/>
            <a:r>
              <a:rPr lang="en-US" dirty="0"/>
              <a:t>  lack of entrepreneurial and management competencies</a:t>
            </a:r>
            <a:endParaRPr lang="hu-HU" dirty="0"/>
          </a:p>
          <a:p>
            <a:pPr lvl="0"/>
            <a:r>
              <a:rPr lang="en-US" dirty="0" smtClean="0"/>
              <a:t>shortcomings </a:t>
            </a:r>
            <a:r>
              <a:rPr lang="hu-HU" dirty="0" smtClean="0"/>
              <a:t>of </a:t>
            </a:r>
            <a:r>
              <a:rPr lang="en-US" dirty="0" smtClean="0"/>
              <a:t> </a:t>
            </a:r>
            <a:r>
              <a:rPr lang="en-US" dirty="0"/>
              <a:t>human resources within </a:t>
            </a:r>
            <a:r>
              <a:rPr lang="en-US" dirty="0" smtClean="0"/>
              <a:t>NGOs</a:t>
            </a:r>
            <a:r>
              <a:rPr lang="hu-HU" dirty="0" smtClean="0"/>
              <a:t> ; </a:t>
            </a:r>
            <a:r>
              <a:rPr lang="en-US" dirty="0" smtClean="0"/>
              <a:t>burn </a:t>
            </a:r>
            <a:r>
              <a:rPr lang="en-US" dirty="0"/>
              <a:t>off existing team, lack of leadership, no career path inside NGOs.</a:t>
            </a:r>
            <a:endParaRPr lang="hu-HU" dirty="0"/>
          </a:p>
          <a:p>
            <a:endParaRPr lang="hu-H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2867788"/>
          </a:xfrm>
        </p:spPr>
        <p:txBody>
          <a:bodyPr>
            <a:normAutofit fontScale="90000"/>
          </a:bodyPr>
          <a:lstStyle/>
          <a:p>
            <a:r>
              <a:rPr lang="en-US" b="1" dirty="0" smtClean="0"/>
              <a:t>Function, possible roles and services of the Platform defined by CSOs participated in the process</a:t>
            </a:r>
            <a:endParaRPr lang="en-US"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28596" y="357166"/>
            <a:ext cx="8258204" cy="1571636"/>
          </a:xfrm>
        </p:spPr>
        <p:txBody>
          <a:bodyPr>
            <a:normAutofit fontScale="90000"/>
          </a:bodyPr>
          <a:lstStyle/>
          <a:p>
            <a:r>
              <a:rPr lang="hu-HU" sz="3100" dirty="0" smtClean="0"/>
              <a:t/>
            </a:r>
            <a:br>
              <a:rPr lang="hu-HU" sz="3100" dirty="0" smtClean="0"/>
            </a:br>
            <a:r>
              <a:rPr lang="hu-HU" sz="3100" dirty="0" smtClean="0"/>
              <a:t/>
            </a:r>
            <a:br>
              <a:rPr lang="hu-HU" sz="3100" dirty="0" smtClean="0"/>
            </a:br>
            <a:r>
              <a:rPr lang="en-US" sz="4000" b="1" dirty="0" smtClean="0"/>
              <a:t>Core values for joint actions shared by Carpathian CSOs</a:t>
            </a:r>
            <a:br>
              <a:rPr lang="en-US" sz="4000" b="1" dirty="0" smtClean="0"/>
            </a:br>
            <a:endParaRPr lang="en-US" sz="4000" b="1" dirty="0"/>
          </a:p>
        </p:txBody>
      </p:sp>
      <p:sp>
        <p:nvSpPr>
          <p:cNvPr id="3" name="Tartalom helye 2"/>
          <p:cNvSpPr>
            <a:spLocks noGrp="1"/>
          </p:cNvSpPr>
          <p:nvPr>
            <p:ph idx="1"/>
          </p:nvPr>
        </p:nvSpPr>
        <p:spPr>
          <a:xfrm>
            <a:off x="457200" y="1500174"/>
            <a:ext cx="8229600" cy="4824426"/>
          </a:xfrm>
        </p:spPr>
        <p:txBody>
          <a:bodyPr/>
          <a:lstStyle/>
          <a:p>
            <a:pPr>
              <a:buNone/>
            </a:pPr>
            <a:endParaRPr lang="hu-HU" b="1" dirty="0" smtClean="0"/>
          </a:p>
          <a:p>
            <a:r>
              <a:rPr lang="hu-HU" b="1" dirty="0" smtClean="0"/>
              <a:t> </a:t>
            </a:r>
            <a:r>
              <a:rPr lang="en-US" dirty="0" smtClean="0"/>
              <a:t>Social and regional solidarity </a:t>
            </a:r>
          </a:p>
          <a:p>
            <a:r>
              <a:rPr lang="en-US" dirty="0" smtClean="0"/>
              <a:t>Ensuring equal opportunities, </a:t>
            </a:r>
          </a:p>
          <a:p>
            <a:r>
              <a:rPr lang="en-US" dirty="0" smtClean="0"/>
              <a:t>Social justice and social inclusion </a:t>
            </a:r>
          </a:p>
          <a:p>
            <a:r>
              <a:rPr lang="en-US" dirty="0" smtClean="0"/>
              <a:t>Respect of the rich natural, cultural and ethnic diversity of the Carpathians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dirty="0" smtClean="0"/>
              <a:t>Guiding principles of the Platform</a:t>
            </a:r>
            <a:endParaRPr lang="en-US" dirty="0"/>
          </a:p>
        </p:txBody>
      </p:sp>
      <p:sp>
        <p:nvSpPr>
          <p:cNvPr id="3" name="Tartalom helye 2"/>
          <p:cNvSpPr>
            <a:spLocks noGrp="1"/>
          </p:cNvSpPr>
          <p:nvPr>
            <p:ph idx="1"/>
          </p:nvPr>
        </p:nvSpPr>
        <p:spPr/>
        <p:txBody>
          <a:bodyPr/>
          <a:lstStyle/>
          <a:p>
            <a:pPr>
              <a:buNone/>
            </a:pPr>
            <a:r>
              <a:rPr lang="hu-HU" dirty="0" smtClean="0"/>
              <a:t>   </a:t>
            </a:r>
            <a:r>
              <a:rPr lang="en-US" dirty="0" smtClean="0"/>
              <a:t>The Platform offers an organized framework for civil society actors in order to complement each other's activity, that enabling them to increase their social impact and strengthen their social innovation capability.</a:t>
            </a:r>
            <a:endParaRPr lang="hu-HU" dirty="0" smtClean="0"/>
          </a:p>
          <a:p>
            <a:pPr>
              <a:buNone/>
            </a:pPr>
            <a:r>
              <a:rPr lang="hu-HU" dirty="0" smtClean="0"/>
              <a:t>   </a:t>
            </a:r>
            <a:r>
              <a:rPr lang="en-US" dirty="0" smtClean="0"/>
              <a:t>Beyond the broad mission, the Platform and Hub shares a set of the following guiding principles</a:t>
            </a:r>
            <a:endParaRPr lang="hu-HU" dirty="0" smtClean="0"/>
          </a:p>
          <a:p>
            <a:pPr>
              <a:buNone/>
            </a:pPr>
            <a:endParaRPr lang="hu-H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b="1" dirty="0" err="1" smtClean="0"/>
              <a:t>Complementarity</a:t>
            </a:r>
            <a:r>
              <a:rPr lang="en-US" b="1" dirty="0" smtClean="0"/>
              <a:t>: build on what already exist</a:t>
            </a:r>
            <a:endParaRPr lang="en-US" b="1" dirty="0"/>
          </a:p>
        </p:txBody>
      </p:sp>
      <p:sp>
        <p:nvSpPr>
          <p:cNvPr id="3" name="Tartalom helye 2"/>
          <p:cNvSpPr>
            <a:spLocks noGrp="1"/>
          </p:cNvSpPr>
          <p:nvPr>
            <p:ph idx="1"/>
          </p:nvPr>
        </p:nvSpPr>
        <p:spPr/>
        <p:txBody>
          <a:bodyPr>
            <a:normAutofit/>
          </a:bodyPr>
          <a:lstStyle/>
          <a:p>
            <a:pPr marL="514350" indent="-514350"/>
            <a:r>
              <a:rPr lang="en-US" dirty="0" smtClean="0"/>
              <a:t>By leveraging </a:t>
            </a:r>
            <a:r>
              <a:rPr lang="en-US" dirty="0"/>
              <a:t>existing human, technical, and technological resources of CSOs </a:t>
            </a:r>
            <a:r>
              <a:rPr lang="en-US" dirty="0" smtClean="0"/>
              <a:t>within </a:t>
            </a:r>
            <a:r>
              <a:rPr lang="en-US" dirty="0"/>
              <a:t>the Carpathians via mutually beneficial </a:t>
            </a:r>
            <a:r>
              <a:rPr lang="en-US" dirty="0" smtClean="0"/>
              <a:t>cooperation </a:t>
            </a:r>
          </a:p>
          <a:p>
            <a:pPr marL="514350" indent="-514350"/>
            <a:r>
              <a:rPr lang="en-US" dirty="0" smtClean="0"/>
              <a:t>Supporting </a:t>
            </a:r>
            <a:r>
              <a:rPr lang="en-US" dirty="0"/>
              <a:t>existing and emerging local civil society, community, and citizens led activities and inspire social innovation. </a:t>
            </a:r>
            <a:endParaRPr lang="hu-HU" dirty="0" smtClean="0"/>
          </a:p>
          <a:p>
            <a:pPr>
              <a:buNone/>
            </a:pPr>
            <a:endParaRPr lang="hu-H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b="1" dirty="0" smtClean="0"/>
              <a:t>Support grassroots and local actors</a:t>
            </a:r>
            <a:endParaRPr lang="hu-HU" b="1" dirty="0"/>
          </a:p>
        </p:txBody>
      </p:sp>
      <p:sp>
        <p:nvSpPr>
          <p:cNvPr id="3" name="Tartalom helye 2"/>
          <p:cNvSpPr>
            <a:spLocks noGrp="1"/>
          </p:cNvSpPr>
          <p:nvPr>
            <p:ph idx="1"/>
          </p:nvPr>
        </p:nvSpPr>
        <p:spPr/>
        <p:txBody>
          <a:bodyPr>
            <a:normAutofit fontScale="92500" lnSpcReduction="10000"/>
          </a:bodyPr>
          <a:lstStyle/>
          <a:p>
            <a:pPr>
              <a:buNone/>
            </a:pPr>
            <a:r>
              <a:rPr lang="hu-HU" dirty="0" smtClean="0"/>
              <a:t>    </a:t>
            </a:r>
            <a:r>
              <a:rPr lang="hu-HU" dirty="0" err="1" smtClean="0"/>
              <a:t>By</a:t>
            </a:r>
            <a:r>
              <a:rPr lang="hu-HU" dirty="0" smtClean="0"/>
              <a:t> </a:t>
            </a:r>
            <a:r>
              <a:rPr lang="en-US" dirty="0" smtClean="0"/>
              <a:t>direct</a:t>
            </a:r>
            <a:r>
              <a:rPr lang="hu-HU" dirty="0" smtClean="0"/>
              <a:t>ing </a:t>
            </a:r>
            <a:r>
              <a:rPr lang="en-US" dirty="0" smtClean="0"/>
              <a:t>its </a:t>
            </a:r>
            <a:r>
              <a:rPr lang="en-US" dirty="0"/>
              <a:t>support to organizations and actors who are embedded within the communities they serve. This entails a broadly inclusive definition of civil society as an arena, distinct from the state, the market, and the individual household, created by individuals, groups, and organizations acting together to promote social justice, democracy and eventually common interests in pursuit of social good. This includes, for example, community leaders, civic activists, networks, social movements, media, and others beyond traditionally “organized” civil society and places an emphasis on providing opportunities to the most marginalized groups locally and inter-regionally.</a:t>
            </a:r>
            <a:endParaRPr lang="hu-HU" dirty="0"/>
          </a:p>
          <a:p>
            <a:pPr>
              <a:buNone/>
            </a:pPr>
            <a:endParaRPr lang="hu-H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Guiding principles</a:t>
            </a:r>
            <a:endParaRPr lang="en-US" b="1" dirty="0"/>
          </a:p>
        </p:txBody>
      </p:sp>
      <p:sp>
        <p:nvSpPr>
          <p:cNvPr id="3" name="Tartalom helye 2"/>
          <p:cNvSpPr>
            <a:spLocks noGrp="1"/>
          </p:cNvSpPr>
          <p:nvPr>
            <p:ph idx="1"/>
          </p:nvPr>
        </p:nvSpPr>
        <p:spPr/>
        <p:txBody>
          <a:bodyPr>
            <a:normAutofit fontScale="70000" lnSpcReduction="20000"/>
          </a:bodyPr>
          <a:lstStyle/>
          <a:p>
            <a:pPr>
              <a:buNone/>
            </a:pPr>
            <a:r>
              <a:rPr lang="hu-HU" b="1" dirty="0" smtClean="0"/>
              <a:t>    </a:t>
            </a:r>
            <a:r>
              <a:rPr lang="en-US" b="1" dirty="0" smtClean="0"/>
              <a:t> </a:t>
            </a:r>
            <a:r>
              <a:rPr lang="en-US" b="1" dirty="0"/>
              <a:t>Flexibility: adapt and respond to changing </a:t>
            </a:r>
            <a:r>
              <a:rPr lang="en-US" b="1" dirty="0" smtClean="0"/>
              <a:t>conditions</a:t>
            </a:r>
            <a:r>
              <a:rPr lang="en-US" dirty="0" smtClean="0"/>
              <a:t> aiming to  </a:t>
            </a:r>
            <a:r>
              <a:rPr lang="en-US" dirty="0"/>
              <a:t>respond rapidly to changing conditions and emerging needs and seeks to be flexible and agile to support nascent civil society needs and address new challenges as they arise</a:t>
            </a:r>
            <a:r>
              <a:rPr lang="en-US" dirty="0" smtClean="0"/>
              <a:t>.</a:t>
            </a:r>
          </a:p>
          <a:p>
            <a:pPr>
              <a:buNone/>
            </a:pPr>
            <a:r>
              <a:rPr lang="en-US" dirty="0"/>
              <a:t> </a:t>
            </a:r>
            <a:endParaRPr lang="en-US" dirty="0" smtClean="0"/>
          </a:p>
          <a:p>
            <a:pPr>
              <a:buNone/>
            </a:pPr>
            <a:r>
              <a:rPr lang="en-US" b="1" dirty="0" smtClean="0"/>
              <a:t>     Social </a:t>
            </a:r>
            <a:r>
              <a:rPr lang="en-US" b="1" dirty="0"/>
              <a:t>innovation and mutual </a:t>
            </a:r>
            <a:r>
              <a:rPr lang="en-US" b="1" dirty="0" smtClean="0"/>
              <a:t>learning </a:t>
            </a:r>
            <a:r>
              <a:rPr lang="en-US" dirty="0" smtClean="0"/>
              <a:t>by facilitating innovation </a:t>
            </a:r>
            <a:r>
              <a:rPr lang="en-US" dirty="0"/>
              <a:t>within civil society by supporting civil society to participate in developing new or adapted ways of addressing common challenges. To help driving this, the </a:t>
            </a:r>
            <a:r>
              <a:rPr lang="en-US" dirty="0" smtClean="0"/>
              <a:t>Platform </a:t>
            </a:r>
            <a:r>
              <a:rPr lang="en-US" dirty="0"/>
              <a:t>supports learning across civil society. This focus on innovation of approaches and methodologies will be one of the many means through which the </a:t>
            </a:r>
            <a:r>
              <a:rPr lang="en-US" dirty="0" smtClean="0"/>
              <a:t>Platform </a:t>
            </a:r>
            <a:r>
              <a:rPr lang="en-US" dirty="0"/>
              <a:t>offers unique, timely, and demand driven services that </a:t>
            </a:r>
            <a:r>
              <a:rPr lang="en-US" dirty="0" smtClean="0"/>
              <a:t>stand apart from other ongoing initiatives.  </a:t>
            </a:r>
          </a:p>
          <a:p>
            <a:pPr>
              <a:buNone/>
            </a:pPr>
            <a:endParaRPr lang="en-US" dirty="0" smtClean="0"/>
          </a:p>
          <a:p>
            <a:pPr>
              <a:buNone/>
            </a:pPr>
            <a:r>
              <a:rPr lang="en-US" b="1" dirty="0" smtClean="0"/>
              <a:t>     Ensure ownership of participating CSOs - </a:t>
            </a:r>
            <a:r>
              <a:rPr lang="en-US" dirty="0" smtClean="0"/>
              <a:t>as the Platform is driven and owned by civil society, the Platform and those they serve will work in a participatory fashion.  </a:t>
            </a:r>
          </a:p>
          <a:p>
            <a:pPr>
              <a:buNone/>
            </a:pPr>
            <a:r>
              <a:rPr lang="en-US" dirty="0" smtClean="0"/>
              <a:t> </a:t>
            </a:r>
            <a:endParaRPr lang="hu-HU" dirty="0" smtClean="0"/>
          </a:p>
          <a:p>
            <a:pPr>
              <a:buNone/>
            </a:pPr>
            <a:endParaRPr lang="hu-HU" dirty="0"/>
          </a:p>
          <a:p>
            <a:pPr>
              <a:buNone/>
            </a:pPr>
            <a:endParaRPr lang="hu-H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Roles and services</a:t>
            </a:r>
            <a:endParaRPr lang="en-US" b="1" dirty="0"/>
          </a:p>
        </p:txBody>
      </p:sp>
      <p:sp>
        <p:nvSpPr>
          <p:cNvPr id="3" name="Tartalom helye 2"/>
          <p:cNvSpPr>
            <a:spLocks noGrp="1"/>
          </p:cNvSpPr>
          <p:nvPr>
            <p:ph idx="1"/>
          </p:nvPr>
        </p:nvSpPr>
        <p:spPr/>
        <p:txBody>
          <a:bodyPr>
            <a:normAutofit/>
          </a:bodyPr>
          <a:lstStyle/>
          <a:p>
            <a:pPr>
              <a:buNone/>
            </a:pPr>
            <a:r>
              <a:rPr lang="hu-HU" dirty="0" smtClean="0"/>
              <a:t>   The Platform</a:t>
            </a:r>
            <a:r>
              <a:rPr lang="en-US" dirty="0" smtClean="0"/>
              <a:t> </a:t>
            </a:r>
            <a:r>
              <a:rPr lang="en-US" dirty="0"/>
              <a:t>pursues its mission, in line with the guiding principles, by fulfilling four key roles: </a:t>
            </a:r>
            <a:r>
              <a:rPr lang="en-US" b="1" dirty="0"/>
              <a:t>facilitator and convener; matchmaker and broker; innovator; advisor and </a:t>
            </a:r>
            <a:r>
              <a:rPr lang="en-US" b="1" dirty="0" smtClean="0"/>
              <a:t>counselor</a:t>
            </a:r>
            <a:r>
              <a:rPr lang="hu-HU" b="1" dirty="0" smtClean="0"/>
              <a:t> and </a:t>
            </a:r>
            <a:r>
              <a:rPr lang="hu-HU" b="1" dirty="0" err="1" smtClean="0"/>
              <a:t>advocator</a:t>
            </a:r>
            <a:r>
              <a:rPr lang="hu-HU" b="1" dirty="0" smtClean="0"/>
              <a:t>.</a:t>
            </a:r>
            <a:r>
              <a:rPr lang="en-US" dirty="0" smtClean="0"/>
              <a:t> </a:t>
            </a:r>
            <a:endParaRPr lang="hu-HU" dirty="0"/>
          </a:p>
          <a:p>
            <a:pPr>
              <a:buNone/>
            </a:pPr>
            <a:r>
              <a:rPr lang="en-US" dirty="0" smtClean="0"/>
              <a:t>. </a:t>
            </a:r>
            <a:endParaRPr lang="hu-HU" dirty="0" smtClean="0"/>
          </a:p>
          <a:p>
            <a:pPr>
              <a:buNone/>
            </a:pPr>
            <a:r>
              <a:rPr lang="hu-HU" dirty="0" smtClean="0"/>
              <a:t>   </a:t>
            </a:r>
            <a:r>
              <a:rPr lang="en-US" dirty="0" smtClean="0"/>
              <a:t>These roles should respond to the key challenges CSOs facing in the Carpathians. </a:t>
            </a:r>
            <a:endParaRPr lang="hu-HU" dirty="0" smtClean="0"/>
          </a:p>
          <a:p>
            <a:endParaRPr lang="hu-HU" dirty="0" smtClean="0"/>
          </a:p>
          <a:p>
            <a:pPr>
              <a:buNone/>
            </a:pPr>
            <a:endParaRPr lang="hu-HU" dirty="0"/>
          </a:p>
          <a:p>
            <a:pPr>
              <a:buNone/>
            </a:pPr>
            <a:endParaRPr lang="hu-HU" dirty="0" smtClean="0"/>
          </a:p>
          <a:p>
            <a:pPr>
              <a:buNone/>
            </a:pPr>
            <a:endParaRPr lang="hu-H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dirty="0" smtClean="0"/>
              <a:t>The </a:t>
            </a:r>
            <a:r>
              <a:rPr lang="en-US" b="1" dirty="0" smtClean="0"/>
              <a:t>vision</a:t>
            </a:r>
            <a:endParaRPr lang="en-US" b="1" dirty="0"/>
          </a:p>
        </p:txBody>
      </p:sp>
      <p:sp>
        <p:nvSpPr>
          <p:cNvPr id="3" name="Tartalom helye 2"/>
          <p:cNvSpPr>
            <a:spLocks noGrp="1"/>
          </p:cNvSpPr>
          <p:nvPr>
            <p:ph idx="1"/>
          </p:nvPr>
        </p:nvSpPr>
        <p:spPr/>
        <p:txBody>
          <a:bodyPr>
            <a:normAutofit/>
          </a:bodyPr>
          <a:lstStyle/>
          <a:p>
            <a:pPr>
              <a:spcBef>
                <a:spcPts val="0"/>
              </a:spcBef>
            </a:pPr>
            <a:r>
              <a:rPr lang="hu-HU" dirty="0"/>
              <a:t>The </a:t>
            </a:r>
            <a:r>
              <a:rPr lang="hu-HU" dirty="0" smtClean="0"/>
              <a:t> </a:t>
            </a:r>
            <a:r>
              <a:rPr lang="en-US" dirty="0" smtClean="0"/>
              <a:t>creation of the Platform  (Hub) is </a:t>
            </a:r>
            <a:r>
              <a:rPr lang="en-US" dirty="0"/>
              <a:t>driven by that common vision to strengthen vibrant, pluralistic, and rights-based civil society in the territory of the Carpathian </a:t>
            </a:r>
            <a:r>
              <a:rPr lang="en-US" dirty="0" smtClean="0"/>
              <a:t>Region </a:t>
            </a:r>
          </a:p>
          <a:p>
            <a:pPr>
              <a:spcBef>
                <a:spcPts val="0"/>
              </a:spcBef>
              <a:buNone/>
            </a:pPr>
            <a:endParaRPr lang="hu-HU" dirty="0"/>
          </a:p>
          <a:p>
            <a:pPr>
              <a:spcBef>
                <a:spcPts val="0"/>
              </a:spcBef>
            </a:pPr>
            <a:r>
              <a:rPr lang="hu-HU" dirty="0" err="1" smtClean="0"/>
              <a:t>It</a:t>
            </a:r>
            <a:r>
              <a:rPr lang="hu-HU" dirty="0" smtClean="0"/>
              <a:t> </a:t>
            </a:r>
            <a:r>
              <a:rPr lang="en-US" dirty="0" smtClean="0"/>
              <a:t>is </a:t>
            </a:r>
            <a:r>
              <a:rPr lang="en-US" dirty="0"/>
              <a:t>an instrument to realize this mission by offering a framework for cooperation between those </a:t>
            </a:r>
            <a:r>
              <a:rPr lang="hu-HU" dirty="0" smtClean="0"/>
              <a:t>civil </a:t>
            </a:r>
            <a:r>
              <a:rPr lang="en-US" dirty="0" smtClean="0"/>
              <a:t>society organizations </a:t>
            </a:r>
            <a:r>
              <a:rPr lang="en-US" dirty="0"/>
              <a:t>(CSOs), which are working primarily with grassroots organizations and with vulnerable groups</a:t>
            </a:r>
            <a:r>
              <a:rPr lang="en-US" b="1" dirty="0"/>
              <a:t>. </a:t>
            </a:r>
            <a:endParaRPr lang="hu-HU" dirty="0"/>
          </a:p>
          <a:p>
            <a:pPr>
              <a:spcBef>
                <a:spcPts val="0"/>
              </a:spcBef>
              <a:buNone/>
            </a:pPr>
            <a:endParaRPr lang="hu-H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As a facilitator and convener</a:t>
            </a:r>
            <a:endParaRPr lang="en-US" b="1" dirty="0"/>
          </a:p>
        </p:txBody>
      </p:sp>
      <p:sp>
        <p:nvSpPr>
          <p:cNvPr id="3" name="Tartalom helye 2"/>
          <p:cNvSpPr>
            <a:spLocks noGrp="1"/>
          </p:cNvSpPr>
          <p:nvPr>
            <p:ph idx="1"/>
          </p:nvPr>
        </p:nvSpPr>
        <p:spPr/>
        <p:txBody>
          <a:bodyPr>
            <a:normAutofit fontScale="85000" lnSpcReduction="10000"/>
          </a:bodyPr>
          <a:lstStyle/>
          <a:p>
            <a:r>
              <a:rPr lang="en-US" dirty="0" smtClean="0"/>
              <a:t>It </a:t>
            </a:r>
            <a:r>
              <a:rPr lang="en-US" dirty="0"/>
              <a:t>partners to encourage knowledge exchange and collaboration by bringing multiple civil society actors together. This may happen through structured events or channels such as organizing conferences, workshops or organically through the provision of a shared workspace to host multiple CSOs. </a:t>
            </a:r>
            <a:endParaRPr lang="en-US" dirty="0" smtClean="0"/>
          </a:p>
          <a:p>
            <a:r>
              <a:rPr lang="en-US" dirty="0" smtClean="0"/>
              <a:t>Depending </a:t>
            </a:r>
            <a:r>
              <a:rPr lang="en-US" dirty="0"/>
              <a:t>on regional needs, temporary “popup hubs” </a:t>
            </a:r>
            <a:r>
              <a:rPr lang="en-US" dirty="0" smtClean="0"/>
              <a:t>(thematic working groups) may </a:t>
            </a:r>
            <a:r>
              <a:rPr lang="en-US" dirty="0"/>
              <a:t>be established in response to a pressing issue or emerging </a:t>
            </a:r>
            <a:r>
              <a:rPr lang="en-US" dirty="0" smtClean="0"/>
              <a:t>need </a:t>
            </a:r>
          </a:p>
          <a:p>
            <a:r>
              <a:rPr lang="en-US" dirty="0" smtClean="0"/>
              <a:t>“</a:t>
            </a:r>
            <a:r>
              <a:rPr lang="en-US" dirty="0" err="1" smtClean="0"/>
              <a:t>Hublets</a:t>
            </a:r>
            <a:r>
              <a:rPr lang="en-US" dirty="0"/>
              <a:t>” </a:t>
            </a:r>
            <a:r>
              <a:rPr lang="en-US" dirty="0" smtClean="0"/>
              <a:t>(local platforms) may </a:t>
            </a:r>
            <a:r>
              <a:rPr lang="en-US" dirty="0"/>
              <a:t>be created in localities that require greater proximity to services. As a convener, the </a:t>
            </a:r>
            <a:r>
              <a:rPr lang="en-US" dirty="0" smtClean="0"/>
              <a:t>Platform </a:t>
            </a:r>
            <a:r>
              <a:rPr lang="en-US" dirty="0"/>
              <a:t>may also bring civil society together with other civil society networks, private sector, </a:t>
            </a:r>
            <a:r>
              <a:rPr lang="en-US" dirty="0" smtClean="0"/>
              <a:t>media, academia </a:t>
            </a:r>
            <a:r>
              <a:rPr lang="en-US" dirty="0"/>
              <a:t>or government actors. </a:t>
            </a:r>
            <a:endParaRPr lang="en-US" dirty="0" smtClean="0"/>
          </a:p>
          <a:p>
            <a:pPr>
              <a:buNone/>
            </a:pPr>
            <a:r>
              <a:rPr lang="en-US" dirty="0"/>
              <a:t> </a:t>
            </a:r>
            <a:endParaRPr lang="en-US" dirty="0" smtClean="0"/>
          </a:p>
          <a:p>
            <a:endParaRPr lang="hu-H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As a matchmaker and broker</a:t>
            </a:r>
            <a:endParaRPr lang="en-US" b="1" dirty="0"/>
          </a:p>
        </p:txBody>
      </p:sp>
      <p:sp>
        <p:nvSpPr>
          <p:cNvPr id="3" name="Tartalom helye 2"/>
          <p:cNvSpPr>
            <a:spLocks noGrp="1"/>
          </p:cNvSpPr>
          <p:nvPr>
            <p:ph idx="1"/>
          </p:nvPr>
        </p:nvSpPr>
        <p:spPr/>
        <p:txBody>
          <a:bodyPr>
            <a:normAutofit lnSpcReduction="10000"/>
          </a:bodyPr>
          <a:lstStyle/>
          <a:p>
            <a:pPr>
              <a:buNone/>
            </a:pPr>
            <a:r>
              <a:rPr lang="hu-HU" dirty="0" smtClean="0"/>
              <a:t>   </a:t>
            </a:r>
            <a:r>
              <a:rPr lang="en-US" dirty="0" smtClean="0"/>
              <a:t>connects </a:t>
            </a:r>
            <a:r>
              <a:rPr lang="en-US" dirty="0"/>
              <a:t>individual CSOs or activists that have specific needs with actors that have the expertise, resources, and capacity to support them. This role focuses on creating bi- or multilateral linkages locally and across borders. This may occur through various means: </a:t>
            </a:r>
            <a:r>
              <a:rPr lang="en-US" dirty="0" err="1"/>
              <a:t>secondment</a:t>
            </a:r>
            <a:r>
              <a:rPr lang="en-US" dirty="0"/>
              <a:t> or fellowship programs to promote crosspollination of ideas and skills between organizations; recruitment of “peer ambassadors” (facilitators, coaches) who have the skills and expertise to advise other organizations; or recommendations of third party capacity building programs, trainings, mentorships, coaching, toolkits, or case studies.</a:t>
            </a:r>
            <a:endParaRPr lang="hu-H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As an innovator </a:t>
            </a:r>
            <a:endParaRPr lang="en-US" b="1" dirty="0"/>
          </a:p>
        </p:txBody>
      </p:sp>
      <p:sp>
        <p:nvSpPr>
          <p:cNvPr id="3" name="Tartalom helye 2"/>
          <p:cNvSpPr>
            <a:spLocks noGrp="1"/>
          </p:cNvSpPr>
          <p:nvPr>
            <p:ph idx="1"/>
          </p:nvPr>
        </p:nvSpPr>
        <p:spPr/>
        <p:txBody>
          <a:bodyPr>
            <a:normAutofit/>
          </a:bodyPr>
          <a:lstStyle/>
          <a:p>
            <a:r>
              <a:rPr lang="hu-HU" dirty="0" err="1" smtClean="0"/>
              <a:t>It</a:t>
            </a:r>
            <a:r>
              <a:rPr lang="en-US" dirty="0" smtClean="0"/>
              <a:t> </a:t>
            </a:r>
            <a:r>
              <a:rPr lang="en-US" dirty="0"/>
              <a:t>partners </a:t>
            </a:r>
            <a:r>
              <a:rPr lang="en-US" dirty="0" smtClean="0"/>
              <a:t>with </a:t>
            </a:r>
            <a:r>
              <a:rPr lang="en-US" dirty="0"/>
              <a:t>civil society, private sector, academia, and other stakeholders to seek and stimulate new approaches and techniques, and provide a venue, either physical or digital, to receive peer review on and test new approaches to challenges and opportunities. </a:t>
            </a:r>
            <a:endParaRPr lang="hu-HU" dirty="0" smtClean="0"/>
          </a:p>
          <a:p>
            <a:r>
              <a:rPr lang="hu-HU" dirty="0" err="1" smtClean="0"/>
              <a:t>It</a:t>
            </a:r>
            <a:r>
              <a:rPr lang="en-US" dirty="0" smtClean="0"/>
              <a:t> </a:t>
            </a:r>
            <a:r>
              <a:rPr lang="en-US" dirty="0"/>
              <a:t>may accomplish this role through working and partnering with non-traditional actors, like innovative start ups, </a:t>
            </a:r>
            <a:r>
              <a:rPr lang="en-US" dirty="0" smtClean="0"/>
              <a:t>etc.</a:t>
            </a:r>
            <a:r>
              <a:rPr lang="hu-HU" dirty="0" smtClean="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As an advisor and counselor</a:t>
            </a:r>
            <a:endParaRPr lang="en-US" b="1" dirty="0"/>
          </a:p>
        </p:txBody>
      </p:sp>
      <p:sp>
        <p:nvSpPr>
          <p:cNvPr id="3" name="Tartalom helye 2"/>
          <p:cNvSpPr>
            <a:spLocks noGrp="1"/>
          </p:cNvSpPr>
          <p:nvPr>
            <p:ph idx="1"/>
          </p:nvPr>
        </p:nvSpPr>
        <p:spPr/>
        <p:txBody>
          <a:bodyPr>
            <a:normAutofit/>
          </a:bodyPr>
          <a:lstStyle/>
          <a:p>
            <a:r>
              <a:rPr lang="hu-HU" dirty="0" err="1" smtClean="0"/>
              <a:t>It</a:t>
            </a:r>
            <a:r>
              <a:rPr lang="en-US" dirty="0" smtClean="0"/>
              <a:t> </a:t>
            </a:r>
            <a:r>
              <a:rPr lang="en-US" dirty="0"/>
              <a:t>partners to provide some amount of information and expertise directly to CSOs in the region, in addition to connecting them with other </a:t>
            </a:r>
            <a:r>
              <a:rPr lang="en-US" dirty="0" smtClean="0"/>
              <a:t>resources</a:t>
            </a:r>
            <a:r>
              <a:rPr lang="hu-HU" dirty="0" smtClean="0"/>
              <a:t> </a:t>
            </a:r>
          </a:p>
          <a:p>
            <a:r>
              <a:rPr lang="en-US" dirty="0" smtClean="0"/>
              <a:t>Provides </a:t>
            </a:r>
            <a:r>
              <a:rPr lang="en-US" dirty="0"/>
              <a:t>expertise on innovative tools, technologies, approaches and participatory </a:t>
            </a:r>
            <a:r>
              <a:rPr lang="en-US" dirty="0" smtClean="0"/>
              <a:t>methods </a:t>
            </a:r>
            <a:endParaRPr lang="hu-HU" dirty="0" smtClean="0"/>
          </a:p>
          <a:p>
            <a:r>
              <a:rPr lang="en-US" dirty="0" smtClean="0"/>
              <a:t>Other </a:t>
            </a:r>
            <a:r>
              <a:rPr lang="en-US" dirty="0"/>
              <a:t>services may include sharing relevant </a:t>
            </a:r>
            <a:r>
              <a:rPr lang="en-US" dirty="0" smtClean="0"/>
              <a:t>research</a:t>
            </a:r>
            <a:r>
              <a:rPr lang="hu-HU" dirty="0" smtClean="0"/>
              <a:t>, policy </a:t>
            </a:r>
            <a:r>
              <a:rPr lang="en-US" dirty="0" smtClean="0"/>
              <a:t>papers, etc. </a:t>
            </a:r>
            <a:r>
              <a:rPr lang="en-US" dirty="0"/>
              <a:t>with an interested CSO, providing capacity building trainings directly, or advising on </a:t>
            </a:r>
            <a:r>
              <a:rPr lang="en-US" dirty="0" smtClean="0"/>
              <a:t>emerging issues</a:t>
            </a:r>
            <a:endParaRPr lang="hu-HU" dirty="0"/>
          </a:p>
          <a:p>
            <a:endParaRPr lang="hu-H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dirty="0" smtClean="0"/>
              <a:t>As an advocator</a:t>
            </a:r>
            <a:endParaRPr lang="en-US" dirty="0"/>
          </a:p>
        </p:txBody>
      </p:sp>
      <p:sp>
        <p:nvSpPr>
          <p:cNvPr id="3" name="Tartalom helye 2"/>
          <p:cNvSpPr>
            <a:spLocks noGrp="1"/>
          </p:cNvSpPr>
          <p:nvPr>
            <p:ph idx="1"/>
          </p:nvPr>
        </p:nvSpPr>
        <p:spPr/>
        <p:txBody>
          <a:bodyPr/>
          <a:lstStyle/>
          <a:p>
            <a:pPr>
              <a:buNone/>
            </a:pPr>
            <a:r>
              <a:rPr lang="hu-HU" dirty="0" smtClean="0"/>
              <a:t>   </a:t>
            </a:r>
            <a:r>
              <a:rPr lang="en-US" dirty="0" smtClean="0"/>
              <a:t>Enhances the voice of the Carpathians at local, regional, national and European level</a:t>
            </a:r>
            <a:endParaRPr lang="hu-HU" dirty="0" smtClean="0"/>
          </a:p>
          <a:p>
            <a:pPr>
              <a:buNone/>
            </a:pPr>
            <a:endParaRPr lang="hu-HU" dirty="0" smtClean="0"/>
          </a:p>
          <a:p>
            <a:pPr>
              <a:buNone/>
            </a:pPr>
            <a:r>
              <a:rPr lang="hu-HU" dirty="0" smtClean="0"/>
              <a:t>  </a:t>
            </a:r>
            <a:r>
              <a:rPr lang="en-US" dirty="0" smtClean="0"/>
              <a:t>Influences on and initiates topics for policy agendas</a:t>
            </a:r>
            <a:endParaRPr lang="hu-HU" dirty="0" smtClean="0"/>
          </a:p>
          <a:p>
            <a:pPr>
              <a:buNone/>
            </a:pPr>
            <a:endParaRPr lang="hu-HU" dirty="0" smtClean="0"/>
          </a:p>
          <a:p>
            <a:pPr>
              <a:buNone/>
            </a:pPr>
            <a:r>
              <a:rPr lang="hu-HU" dirty="0" smtClean="0"/>
              <a:t> </a:t>
            </a:r>
            <a:r>
              <a:rPr lang="en-US" dirty="0" smtClean="0"/>
              <a:t>Prepare policy recommendations</a:t>
            </a:r>
          </a:p>
          <a:p>
            <a:endParaRPr lang="hu-H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4800" b="1" dirty="0" err="1" smtClean="0"/>
              <a:t>Potential</a:t>
            </a:r>
            <a:r>
              <a:rPr lang="hu-HU" sz="4800" b="1" dirty="0" smtClean="0"/>
              <a:t> </a:t>
            </a:r>
            <a:r>
              <a:rPr lang="hu-HU" sz="4800" b="1" dirty="0" err="1" smtClean="0"/>
              <a:t>services</a:t>
            </a:r>
            <a:r>
              <a:rPr lang="hu-HU" sz="4800" b="1" dirty="0" smtClean="0"/>
              <a:t> </a:t>
            </a:r>
            <a:r>
              <a:rPr lang="hu-HU" sz="4800" b="1" dirty="0" err="1" smtClean="0"/>
              <a:t>under</a:t>
            </a:r>
            <a:r>
              <a:rPr lang="hu-HU" sz="4800" b="1" dirty="0" smtClean="0"/>
              <a:t> </a:t>
            </a:r>
            <a:r>
              <a:rPr lang="hu-HU" sz="4800" b="1" dirty="0" err="1" smtClean="0"/>
              <a:t>each</a:t>
            </a:r>
            <a:r>
              <a:rPr lang="hu-HU" sz="4800" b="1" dirty="0" smtClean="0"/>
              <a:t> </a:t>
            </a:r>
            <a:r>
              <a:rPr lang="hu-HU" sz="4800" b="1" dirty="0" err="1" smtClean="0"/>
              <a:t>roles</a:t>
            </a:r>
            <a:endParaRPr lang="hu-HU" sz="48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Roles</a:t>
            </a:r>
            <a:r>
              <a:rPr lang="hu-HU" dirty="0" smtClean="0"/>
              <a:t> and </a:t>
            </a:r>
            <a:r>
              <a:rPr lang="hu-HU" dirty="0" err="1" smtClean="0"/>
              <a:t>services</a:t>
            </a:r>
            <a:r>
              <a:rPr lang="hu-HU" dirty="0" smtClean="0"/>
              <a:t>/</a:t>
            </a:r>
            <a:r>
              <a:rPr lang="hu-HU" dirty="0" err="1" smtClean="0"/>
              <a:t>activities</a:t>
            </a:r>
            <a:endParaRPr lang="hu-HU" dirty="0"/>
          </a:p>
        </p:txBody>
      </p:sp>
      <p:sp>
        <p:nvSpPr>
          <p:cNvPr id="3" name="Tartalom helye 2"/>
          <p:cNvSpPr>
            <a:spLocks noGrp="1"/>
          </p:cNvSpPr>
          <p:nvPr>
            <p:ph sz="half" idx="1"/>
          </p:nvPr>
        </p:nvSpPr>
        <p:spPr/>
        <p:txBody>
          <a:bodyPr>
            <a:normAutofit fontScale="62500" lnSpcReduction="20000"/>
          </a:bodyPr>
          <a:lstStyle/>
          <a:p>
            <a:pPr>
              <a:buNone/>
            </a:pPr>
            <a:r>
              <a:rPr lang="en-US" b="1" dirty="0" smtClean="0"/>
              <a:t>Facilitator &amp; convener </a:t>
            </a:r>
            <a:r>
              <a:rPr lang="en-US" dirty="0" smtClean="0"/>
              <a:t>to</a:t>
            </a:r>
            <a:r>
              <a:rPr lang="hu-HU" dirty="0" smtClean="0"/>
              <a:t> </a:t>
            </a:r>
            <a:r>
              <a:rPr lang="en-US" dirty="0" err="1" smtClean="0"/>
              <a:t>encourag</a:t>
            </a:r>
            <a:r>
              <a:rPr lang="hu-HU" dirty="0" smtClean="0"/>
              <a:t>e </a:t>
            </a:r>
            <a:r>
              <a:rPr lang="en-US" dirty="0" smtClean="0"/>
              <a:t>knowledge exchange</a:t>
            </a:r>
            <a:endParaRPr lang="hu-HU" dirty="0" smtClean="0"/>
          </a:p>
          <a:p>
            <a:pPr>
              <a:buNone/>
            </a:pPr>
            <a:endParaRPr lang="hu-HU" dirty="0"/>
          </a:p>
        </p:txBody>
      </p:sp>
      <p:sp>
        <p:nvSpPr>
          <p:cNvPr id="4" name="Tartalom helye 3"/>
          <p:cNvSpPr>
            <a:spLocks noGrp="1"/>
          </p:cNvSpPr>
          <p:nvPr>
            <p:ph sz="half" idx="2"/>
          </p:nvPr>
        </p:nvSpPr>
        <p:spPr/>
        <p:txBody>
          <a:bodyPr>
            <a:normAutofit fontScale="62500" lnSpcReduction="20000"/>
          </a:bodyPr>
          <a:lstStyle/>
          <a:p>
            <a:pPr lvl="0"/>
            <a:r>
              <a:rPr lang="en-US" dirty="0" smtClean="0"/>
              <a:t>organizing conferences and workshops on common topics at sub-regional and interregional levels</a:t>
            </a:r>
            <a:endParaRPr lang="hu-HU" dirty="0" smtClean="0"/>
          </a:p>
          <a:p>
            <a:pPr lvl="0"/>
            <a:r>
              <a:rPr lang="en-US" dirty="0" smtClean="0"/>
              <a:t>organizing exchange programs and study trips </a:t>
            </a:r>
            <a:endParaRPr lang="hu-HU" dirty="0" smtClean="0"/>
          </a:p>
          <a:p>
            <a:pPr lvl="0"/>
            <a:r>
              <a:rPr lang="en-US" dirty="0" smtClean="0"/>
              <a:t>organizing forums with government, private sector, and others discussing policy issues</a:t>
            </a:r>
            <a:endParaRPr lang="hu-HU" dirty="0" smtClean="0"/>
          </a:p>
          <a:p>
            <a:pPr lvl="0"/>
            <a:r>
              <a:rPr lang="en-US" dirty="0" smtClean="0"/>
              <a:t>create virtual knowledge exchange platform through the virtual hub</a:t>
            </a:r>
            <a:endParaRPr lang="hu-HU" dirty="0" smtClean="0"/>
          </a:p>
          <a:p>
            <a:pPr lvl="0"/>
            <a:r>
              <a:rPr lang="en-US" dirty="0" smtClean="0"/>
              <a:t>establish “popup hubs” (temporary and/or permanent working groups) on  cross-cutting and around emerging  issues) </a:t>
            </a:r>
            <a:endParaRPr lang="hu-HU" dirty="0" smtClean="0"/>
          </a:p>
          <a:p>
            <a:pPr lvl="0"/>
            <a:r>
              <a:rPr lang="en-US" dirty="0" smtClean="0"/>
              <a:t>create sub-regional </a:t>
            </a:r>
            <a:r>
              <a:rPr lang="en-US" dirty="0" err="1" smtClean="0"/>
              <a:t>hublets</a:t>
            </a:r>
            <a:r>
              <a:rPr lang="en-US" dirty="0" smtClean="0"/>
              <a:t>/local platforms </a:t>
            </a:r>
            <a:endParaRPr lang="hu-HU" dirty="0" smtClean="0"/>
          </a:p>
          <a:p>
            <a:pPr lvl="0"/>
            <a:r>
              <a:rPr lang="en-US" dirty="0" smtClean="0"/>
              <a:t>shared workspaces (especially serving small/growing CSOs)</a:t>
            </a:r>
            <a:endParaRPr lang="hu-HU" dirty="0" smtClean="0"/>
          </a:p>
          <a:p>
            <a:endParaRPr lang="hu-H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endParaRPr lang="hu-HU" dirty="0"/>
          </a:p>
        </p:txBody>
      </p:sp>
      <p:sp>
        <p:nvSpPr>
          <p:cNvPr id="3" name="Tartalom helye 2"/>
          <p:cNvSpPr>
            <a:spLocks noGrp="1"/>
          </p:cNvSpPr>
          <p:nvPr>
            <p:ph sz="half" idx="1"/>
          </p:nvPr>
        </p:nvSpPr>
        <p:spPr/>
        <p:txBody>
          <a:bodyPr>
            <a:normAutofit fontScale="77500" lnSpcReduction="20000"/>
          </a:bodyPr>
          <a:lstStyle/>
          <a:p>
            <a:r>
              <a:rPr lang="en-US" b="1" dirty="0" smtClean="0"/>
              <a:t>Matchmaker &amp; broker </a:t>
            </a:r>
            <a:r>
              <a:rPr lang="en-US" dirty="0" smtClean="0"/>
              <a:t>to pair resources with needs</a:t>
            </a:r>
            <a:endParaRPr lang="hu-HU" dirty="0" smtClean="0"/>
          </a:p>
          <a:p>
            <a:pPr>
              <a:buNone/>
            </a:pPr>
            <a:endParaRPr lang="hu-HU" dirty="0"/>
          </a:p>
        </p:txBody>
      </p:sp>
      <p:sp>
        <p:nvSpPr>
          <p:cNvPr id="4" name="Tartalom helye 3"/>
          <p:cNvSpPr>
            <a:spLocks noGrp="1"/>
          </p:cNvSpPr>
          <p:nvPr>
            <p:ph sz="half" idx="2"/>
          </p:nvPr>
        </p:nvSpPr>
        <p:spPr/>
        <p:txBody>
          <a:bodyPr>
            <a:normAutofit fontScale="77500" lnSpcReduction="20000"/>
          </a:bodyPr>
          <a:lstStyle/>
          <a:p>
            <a:pPr lvl="0"/>
            <a:r>
              <a:rPr lang="en-US" dirty="0" smtClean="0"/>
              <a:t>seeking for partnerships for projects with CSOs at local, regional and  international level </a:t>
            </a:r>
            <a:endParaRPr lang="hu-HU" dirty="0" smtClean="0"/>
          </a:p>
          <a:p>
            <a:pPr lvl="0"/>
            <a:r>
              <a:rPr lang="en-US" dirty="0" smtClean="0"/>
              <a:t>seeking for partnership with donor organizations </a:t>
            </a:r>
            <a:endParaRPr lang="hu-HU" dirty="0" smtClean="0"/>
          </a:p>
          <a:p>
            <a:pPr lvl="0"/>
            <a:r>
              <a:rPr lang="en-US" dirty="0" smtClean="0"/>
              <a:t>connecting media actors with CSOs </a:t>
            </a:r>
            <a:endParaRPr lang="hu-HU" dirty="0" smtClean="0"/>
          </a:p>
          <a:p>
            <a:pPr lvl="0"/>
            <a:r>
              <a:rPr lang="en-US" dirty="0" smtClean="0"/>
              <a:t>connecting business, esp., start ups with CSOs </a:t>
            </a:r>
            <a:endParaRPr lang="hu-HU" dirty="0" smtClean="0"/>
          </a:p>
          <a:p>
            <a:pPr lvl="0"/>
            <a:r>
              <a:rPr lang="en-US" dirty="0" smtClean="0"/>
              <a:t>crowd sourcing platforms to help CSOs access funding</a:t>
            </a:r>
            <a:endParaRPr lang="hu-HU" dirty="0" smtClean="0"/>
          </a:p>
          <a:p>
            <a:r>
              <a:rPr lang="en-US" dirty="0" smtClean="0"/>
              <a:t>offer </a:t>
            </a:r>
            <a:r>
              <a:rPr lang="en-US" dirty="0" err="1" smtClean="0"/>
              <a:t>secondment</a:t>
            </a:r>
            <a:r>
              <a:rPr lang="en-US" dirty="0" smtClean="0"/>
              <a:t> and providing internship opportunities</a:t>
            </a:r>
            <a:endParaRPr lang="hu-HU" dirty="0" smtClean="0"/>
          </a:p>
          <a:p>
            <a:endParaRPr lang="hu-H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500042"/>
            <a:ext cx="8229600" cy="785818"/>
          </a:xfrm>
        </p:spPr>
        <p:txBody>
          <a:bodyPr>
            <a:normAutofit fontScale="90000"/>
          </a:bodyPr>
          <a:lstStyle/>
          <a:p>
            <a:r>
              <a:rPr lang="hu-HU" dirty="0" err="1" smtClean="0"/>
              <a:t>Role</a:t>
            </a:r>
            <a:r>
              <a:rPr lang="hu-HU" dirty="0" smtClean="0"/>
              <a:t> and </a:t>
            </a:r>
            <a:r>
              <a:rPr lang="hu-HU" dirty="0" err="1" smtClean="0"/>
              <a:t>services</a:t>
            </a:r>
            <a:r>
              <a:rPr lang="hu-HU" dirty="0" smtClean="0"/>
              <a:t>/</a:t>
            </a:r>
            <a:r>
              <a:rPr lang="hu-HU" dirty="0" err="1" smtClean="0"/>
              <a:t>activities</a:t>
            </a:r>
            <a:endParaRPr lang="hu-HU" dirty="0"/>
          </a:p>
        </p:txBody>
      </p:sp>
      <p:sp>
        <p:nvSpPr>
          <p:cNvPr id="3" name="Tartalom helye 2"/>
          <p:cNvSpPr>
            <a:spLocks noGrp="1"/>
          </p:cNvSpPr>
          <p:nvPr>
            <p:ph sz="half" idx="1"/>
          </p:nvPr>
        </p:nvSpPr>
        <p:spPr/>
        <p:txBody>
          <a:bodyPr>
            <a:normAutofit fontScale="92500" lnSpcReduction="20000"/>
          </a:bodyPr>
          <a:lstStyle/>
          <a:p>
            <a:pPr>
              <a:buNone/>
            </a:pPr>
            <a:r>
              <a:rPr lang="hu-HU" b="1" dirty="0" smtClean="0"/>
              <a:t>   </a:t>
            </a:r>
            <a:r>
              <a:rPr lang="en-US" b="1" dirty="0" smtClean="0"/>
              <a:t>Innovator </a:t>
            </a:r>
            <a:r>
              <a:rPr lang="en-US" dirty="0" smtClean="0"/>
              <a:t>to initiate new approach and solutions</a:t>
            </a:r>
            <a:endParaRPr lang="hu-HU" dirty="0"/>
          </a:p>
        </p:txBody>
      </p:sp>
      <p:sp>
        <p:nvSpPr>
          <p:cNvPr id="4" name="Tartalom helye 3"/>
          <p:cNvSpPr>
            <a:spLocks noGrp="1"/>
          </p:cNvSpPr>
          <p:nvPr>
            <p:ph sz="half" idx="2"/>
          </p:nvPr>
        </p:nvSpPr>
        <p:spPr/>
        <p:txBody>
          <a:bodyPr>
            <a:normAutofit fontScale="92500" lnSpcReduction="20000"/>
          </a:bodyPr>
          <a:lstStyle/>
          <a:p>
            <a:pPr lvl="0"/>
            <a:r>
              <a:rPr lang="en-US" dirty="0" smtClean="0"/>
              <a:t>prize for social innovation and best practice awards </a:t>
            </a:r>
            <a:endParaRPr lang="hu-HU" dirty="0" smtClean="0"/>
          </a:p>
          <a:p>
            <a:pPr lvl="0"/>
            <a:r>
              <a:rPr lang="en-US" dirty="0" smtClean="0"/>
              <a:t>sharing and disseminate good practices and innovative solutions </a:t>
            </a:r>
            <a:endParaRPr lang="hu-HU" dirty="0" smtClean="0"/>
          </a:p>
          <a:p>
            <a:pPr lvl="0"/>
            <a:r>
              <a:rPr lang="en-US" dirty="0" smtClean="0"/>
              <a:t>digital trainings (long distance learning and communication)</a:t>
            </a:r>
            <a:endParaRPr lang="hu-HU" dirty="0" smtClean="0"/>
          </a:p>
          <a:p>
            <a:pPr lvl="0"/>
            <a:r>
              <a:rPr lang="en-US" dirty="0" smtClean="0"/>
              <a:t>providing expertise in specific issues based on needs</a:t>
            </a:r>
            <a:endParaRPr lang="hu-HU" dirty="0" smtClean="0"/>
          </a:p>
          <a:p>
            <a:r>
              <a:rPr lang="en-US" dirty="0" smtClean="0"/>
              <a:t>supporting cooperative pilot projects </a:t>
            </a:r>
            <a:endParaRPr lang="hu-H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Role</a:t>
            </a:r>
            <a:r>
              <a:rPr lang="hu-HU" dirty="0" smtClean="0"/>
              <a:t> and </a:t>
            </a:r>
            <a:r>
              <a:rPr lang="hu-HU" dirty="0" err="1" smtClean="0"/>
              <a:t>services</a:t>
            </a:r>
            <a:r>
              <a:rPr lang="hu-HU" dirty="0" smtClean="0"/>
              <a:t>/</a:t>
            </a:r>
            <a:r>
              <a:rPr lang="hu-HU" dirty="0" err="1" smtClean="0"/>
              <a:t>activities</a:t>
            </a:r>
            <a:endParaRPr lang="hu-HU" dirty="0"/>
          </a:p>
        </p:txBody>
      </p:sp>
      <p:sp>
        <p:nvSpPr>
          <p:cNvPr id="3" name="Tartalom helye 2"/>
          <p:cNvSpPr>
            <a:spLocks noGrp="1"/>
          </p:cNvSpPr>
          <p:nvPr>
            <p:ph sz="half" idx="1"/>
          </p:nvPr>
        </p:nvSpPr>
        <p:spPr/>
        <p:txBody>
          <a:bodyPr>
            <a:normAutofit lnSpcReduction="10000"/>
          </a:bodyPr>
          <a:lstStyle/>
          <a:p>
            <a:pPr>
              <a:buNone/>
            </a:pPr>
            <a:r>
              <a:rPr lang="en-US" b="1" dirty="0" smtClean="0"/>
              <a:t>Advisor &amp; counselor </a:t>
            </a:r>
            <a:r>
              <a:rPr lang="en-US" dirty="0" smtClean="0"/>
              <a:t>to</a:t>
            </a:r>
            <a:endParaRPr lang="hu-HU" dirty="0" smtClean="0"/>
          </a:p>
          <a:p>
            <a:pPr>
              <a:buNone/>
            </a:pPr>
            <a:r>
              <a:rPr lang="en-US" dirty="0" smtClean="0"/>
              <a:t>provide information and</a:t>
            </a:r>
            <a:endParaRPr lang="hu-HU" dirty="0" smtClean="0"/>
          </a:p>
          <a:p>
            <a:pPr>
              <a:buNone/>
            </a:pPr>
            <a:r>
              <a:rPr lang="en-US" dirty="0" smtClean="0"/>
              <a:t>expertise</a:t>
            </a:r>
            <a:endParaRPr lang="hu-HU" dirty="0"/>
          </a:p>
        </p:txBody>
      </p:sp>
      <p:sp>
        <p:nvSpPr>
          <p:cNvPr id="4" name="Tartalom helye 3"/>
          <p:cNvSpPr>
            <a:spLocks noGrp="1"/>
          </p:cNvSpPr>
          <p:nvPr>
            <p:ph sz="half" idx="2"/>
          </p:nvPr>
        </p:nvSpPr>
        <p:spPr/>
        <p:txBody>
          <a:bodyPr>
            <a:normAutofit lnSpcReduction="10000"/>
          </a:bodyPr>
          <a:lstStyle/>
          <a:p>
            <a:pPr lvl="0"/>
            <a:r>
              <a:rPr lang="en-US" dirty="0" smtClean="0"/>
              <a:t>Capacity building and training on issues identified by CSOs,</a:t>
            </a:r>
            <a:endParaRPr lang="hu-HU" dirty="0" smtClean="0"/>
          </a:p>
          <a:p>
            <a:pPr lvl="0"/>
            <a:r>
              <a:rPr lang="en-US" dirty="0" smtClean="0"/>
              <a:t>expert advice on legal enabling environment for civil society and other legal, financial, technology, or other matters</a:t>
            </a:r>
            <a:endParaRPr lang="hu-HU" dirty="0" smtClean="0"/>
          </a:p>
          <a:p>
            <a:r>
              <a:rPr lang="en-US" dirty="0" smtClean="0"/>
              <a:t>guidance for planning and communication </a:t>
            </a:r>
            <a:endParaRPr lang="hu-H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smtClean="0"/>
              <a:t>Goals</a:t>
            </a:r>
            <a:endParaRPr lang="en-US" dirty="0"/>
          </a:p>
        </p:txBody>
      </p:sp>
      <p:sp>
        <p:nvSpPr>
          <p:cNvPr id="3" name="Tartalom helye 2"/>
          <p:cNvSpPr>
            <a:spLocks noGrp="1"/>
          </p:cNvSpPr>
          <p:nvPr>
            <p:ph idx="1"/>
          </p:nvPr>
        </p:nvSpPr>
        <p:spPr/>
        <p:txBody>
          <a:bodyPr/>
          <a:lstStyle/>
          <a:p>
            <a:r>
              <a:rPr lang="en-US" dirty="0" smtClean="0"/>
              <a:t>To  coordinate and synergize single and often</a:t>
            </a:r>
            <a:r>
              <a:rPr lang="hu-HU" dirty="0" smtClean="0"/>
              <a:t> </a:t>
            </a:r>
            <a:r>
              <a:rPr lang="en-US" dirty="0" smtClean="0"/>
              <a:t>isolated efforts of CSOs </a:t>
            </a:r>
            <a:endParaRPr lang="hu-HU" dirty="0" smtClean="0"/>
          </a:p>
          <a:p>
            <a:r>
              <a:rPr lang="en-US" dirty="0" smtClean="0"/>
              <a:t>To amplify the effect of their activity at local, regional and inter-regional levels </a:t>
            </a:r>
            <a:endParaRPr lang="hu-HU" dirty="0" smtClean="0"/>
          </a:p>
          <a:p>
            <a:r>
              <a:rPr lang="en-US" dirty="0" smtClean="0"/>
              <a:t> To generate</a:t>
            </a:r>
            <a:r>
              <a:rPr lang="hu-HU" dirty="0" smtClean="0"/>
              <a:t> and </a:t>
            </a:r>
            <a:r>
              <a:rPr lang="en-US" dirty="0" smtClean="0"/>
              <a:t>disseminate innovative solutions for resolving socio-economic problems in order to serve better their constituencies and articulate the needs of silent communities. </a:t>
            </a:r>
            <a:endParaRPr lang="hu-H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Role</a:t>
            </a:r>
            <a:r>
              <a:rPr lang="hu-HU" dirty="0" smtClean="0"/>
              <a:t> and </a:t>
            </a:r>
            <a:r>
              <a:rPr lang="hu-HU" dirty="0" err="1" smtClean="0"/>
              <a:t>services</a:t>
            </a:r>
            <a:r>
              <a:rPr lang="hu-HU" dirty="0" smtClean="0"/>
              <a:t>/</a:t>
            </a:r>
            <a:r>
              <a:rPr lang="hu-HU" dirty="0" err="1" smtClean="0"/>
              <a:t>activities</a:t>
            </a:r>
            <a:endParaRPr lang="hu-HU" dirty="0"/>
          </a:p>
        </p:txBody>
      </p:sp>
      <p:sp>
        <p:nvSpPr>
          <p:cNvPr id="3" name="Tartalom helye 2"/>
          <p:cNvSpPr>
            <a:spLocks noGrp="1"/>
          </p:cNvSpPr>
          <p:nvPr>
            <p:ph sz="half" idx="1"/>
          </p:nvPr>
        </p:nvSpPr>
        <p:spPr/>
        <p:txBody>
          <a:bodyPr/>
          <a:lstStyle/>
          <a:p>
            <a:pPr>
              <a:buNone/>
            </a:pPr>
            <a:r>
              <a:rPr lang="hu-HU" b="1" dirty="0" smtClean="0"/>
              <a:t>   </a:t>
            </a:r>
            <a:r>
              <a:rPr lang="en-US" b="1" dirty="0" smtClean="0"/>
              <a:t>Advocator </a:t>
            </a:r>
            <a:r>
              <a:rPr lang="en-US" dirty="0" smtClean="0"/>
              <a:t>to enhance Carpathian’s voice </a:t>
            </a:r>
            <a:endParaRPr lang="hu-HU" dirty="0"/>
          </a:p>
        </p:txBody>
      </p:sp>
      <p:sp>
        <p:nvSpPr>
          <p:cNvPr id="4" name="Tartalom helye 3"/>
          <p:cNvSpPr>
            <a:spLocks noGrp="1"/>
          </p:cNvSpPr>
          <p:nvPr>
            <p:ph sz="half" idx="2"/>
          </p:nvPr>
        </p:nvSpPr>
        <p:spPr/>
        <p:txBody>
          <a:bodyPr/>
          <a:lstStyle/>
          <a:p>
            <a:pPr lvl="0"/>
            <a:r>
              <a:rPr lang="en-US" dirty="0" smtClean="0"/>
              <a:t>promote the Carpathians at national and international (European) level</a:t>
            </a:r>
            <a:endParaRPr lang="hu-HU" dirty="0" smtClean="0"/>
          </a:p>
          <a:p>
            <a:r>
              <a:rPr lang="en-US" dirty="0" smtClean="0"/>
              <a:t>influence on and initiate the topics for policy agendas</a:t>
            </a:r>
            <a:endParaRPr lang="hu-H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dirty="0" smtClean="0"/>
              <a:t>Organization</a:t>
            </a:r>
            <a:endParaRPr lang="hu-HU" b="1" dirty="0"/>
          </a:p>
        </p:txBody>
      </p:sp>
      <p:sp>
        <p:nvSpPr>
          <p:cNvPr id="3" name="Tartalom helye 2"/>
          <p:cNvSpPr>
            <a:spLocks noGrp="1"/>
          </p:cNvSpPr>
          <p:nvPr>
            <p:ph idx="1"/>
          </p:nvPr>
        </p:nvSpPr>
        <p:spPr/>
        <p:txBody>
          <a:bodyPr/>
          <a:lstStyle/>
          <a:p>
            <a:pPr>
              <a:buNone/>
            </a:pPr>
            <a:r>
              <a:rPr lang="hu-HU" dirty="0" smtClean="0"/>
              <a:t>   </a:t>
            </a:r>
            <a:r>
              <a:rPr lang="en-US" dirty="0" smtClean="0"/>
              <a:t>There is no hierarchy in this envisioned organizational</a:t>
            </a:r>
            <a:r>
              <a:rPr lang="hu-HU" dirty="0" smtClean="0"/>
              <a:t> </a:t>
            </a:r>
            <a:r>
              <a:rPr lang="en-US" dirty="0" smtClean="0"/>
              <a:t>structure. The organizational cohesion is ensured by the gravity of the </a:t>
            </a:r>
            <a:r>
              <a:rPr lang="en-US" dirty="0" err="1" smtClean="0"/>
              <a:t>complementarity</a:t>
            </a:r>
            <a:r>
              <a:rPr lang="en-US" dirty="0" smtClean="0"/>
              <a:t> (see, guiding principles) and interdependency, which is based on a similar situation, shared values, common goals and mutual trust.</a:t>
            </a:r>
            <a:endParaRPr lang="hu-HU" dirty="0" smtClean="0"/>
          </a:p>
          <a:p>
            <a:pPr>
              <a:buNone/>
            </a:pPr>
            <a:endParaRPr lang="hu-H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3600" b="1" dirty="0" smtClean="0"/>
              <a:t>Building blocks of the organizational structure</a:t>
            </a:r>
            <a:endParaRPr lang="hu-HU" sz="3600" b="1" dirty="0"/>
          </a:p>
        </p:txBody>
      </p:sp>
      <p:sp>
        <p:nvSpPr>
          <p:cNvPr id="3" name="Tartalom helye 2"/>
          <p:cNvSpPr>
            <a:spLocks noGrp="1"/>
          </p:cNvSpPr>
          <p:nvPr>
            <p:ph idx="1"/>
          </p:nvPr>
        </p:nvSpPr>
        <p:spPr/>
        <p:txBody>
          <a:bodyPr>
            <a:normAutofit fontScale="92500" lnSpcReduction="10000"/>
          </a:bodyPr>
          <a:lstStyle/>
          <a:p>
            <a:r>
              <a:rPr lang="en-US" b="1" dirty="0" err="1" smtClean="0"/>
              <a:t>Hublets</a:t>
            </a:r>
            <a:r>
              <a:rPr lang="en-US" b="1" dirty="0" smtClean="0"/>
              <a:t> (or local platform),</a:t>
            </a:r>
            <a:r>
              <a:rPr lang="en-US" dirty="0" smtClean="0"/>
              <a:t> which are the sub-regional network of CSOs, that have been created during the process in Hungary, Poland, Slovakia, and Ukraine. The</a:t>
            </a:r>
            <a:r>
              <a:rPr lang="hu-HU" dirty="0" smtClean="0"/>
              <a:t>y</a:t>
            </a:r>
            <a:r>
              <a:rPr lang="en-US" dirty="0" smtClean="0"/>
              <a:t> are the territorial leg and as such is the horizontal component of the inter-regional) Platform.  The</a:t>
            </a:r>
            <a:r>
              <a:rPr lang="hu-HU" dirty="0" smtClean="0"/>
              <a:t>y </a:t>
            </a:r>
            <a:r>
              <a:rPr lang="hu-HU" dirty="0" err="1" smtClean="0"/>
              <a:t>are</a:t>
            </a:r>
            <a:r>
              <a:rPr lang="hu-HU" dirty="0" smtClean="0"/>
              <a:t> </a:t>
            </a:r>
            <a:r>
              <a:rPr lang="en-US" dirty="0" smtClean="0"/>
              <a:t>the ground of the inter-regional Carpathian Platform. Each </a:t>
            </a:r>
            <a:r>
              <a:rPr lang="en-US" dirty="0" err="1" smtClean="0"/>
              <a:t>Hublet</a:t>
            </a:r>
            <a:r>
              <a:rPr lang="en-US" dirty="0" smtClean="0"/>
              <a:t> (local Platform) developed its own strategic directions reflecting on the characteristics and main challenges of the given Carpathian sub-region. They meet regularly and organize their own activities. They can decide to extend the network or not and set up rules who can be the member of the</a:t>
            </a:r>
            <a:r>
              <a:rPr lang="hu-HU" dirty="0" smtClean="0"/>
              <a:t> local </a:t>
            </a:r>
            <a:r>
              <a:rPr lang="hu-HU" dirty="0" err="1" smtClean="0"/>
              <a:t>network</a:t>
            </a:r>
            <a:endParaRPr lang="hu-H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dirty="0" smtClean="0"/>
              <a:t>Building </a:t>
            </a:r>
            <a:r>
              <a:rPr lang="hu-HU" b="1" dirty="0" err="1" smtClean="0"/>
              <a:t>block</a:t>
            </a:r>
            <a:endParaRPr lang="hu-HU" b="1" dirty="0"/>
          </a:p>
        </p:txBody>
      </p:sp>
      <p:sp>
        <p:nvSpPr>
          <p:cNvPr id="3" name="Tartalom helye 2"/>
          <p:cNvSpPr>
            <a:spLocks noGrp="1"/>
          </p:cNvSpPr>
          <p:nvPr>
            <p:ph idx="1"/>
          </p:nvPr>
        </p:nvSpPr>
        <p:spPr/>
        <p:txBody>
          <a:bodyPr/>
          <a:lstStyle/>
          <a:p>
            <a:r>
              <a:rPr lang="en-US" b="1" dirty="0" smtClean="0"/>
              <a:t>Popup Hubs (thematic working groups), </a:t>
            </a:r>
            <a:r>
              <a:rPr lang="en-US" dirty="0" smtClean="0"/>
              <a:t>which have been created during this meeting. The popup hubs (thematic working groups) bring cross-cutting, inter-regionally relevant issues into the Platform and, as such, they are the vertical component of the Platform. The popup hubs (thematic working groups) have their own work plan and elect spoke persons who represent the group. The popup hubs are flexible</a:t>
            </a:r>
            <a:r>
              <a:rPr lang="hu-HU" dirty="0" smtClean="0"/>
              <a:t>,</a:t>
            </a:r>
            <a:r>
              <a:rPr lang="en-US" dirty="0" smtClean="0"/>
              <a:t> anybody can initiate within the network</a:t>
            </a:r>
            <a:endParaRPr lang="hu-H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dirty="0" smtClean="0"/>
              <a:t>Building </a:t>
            </a:r>
            <a:r>
              <a:rPr lang="hu-HU" b="1" dirty="0" err="1" smtClean="0"/>
              <a:t>block</a:t>
            </a:r>
            <a:endParaRPr lang="hu-HU" b="1" dirty="0"/>
          </a:p>
        </p:txBody>
      </p:sp>
      <p:sp>
        <p:nvSpPr>
          <p:cNvPr id="3" name="Tartalom helye 2"/>
          <p:cNvSpPr>
            <a:spLocks noGrp="1"/>
          </p:cNvSpPr>
          <p:nvPr>
            <p:ph idx="1"/>
          </p:nvPr>
        </p:nvSpPr>
        <p:spPr/>
        <p:txBody>
          <a:bodyPr>
            <a:normAutofit lnSpcReduction="10000"/>
          </a:bodyPr>
          <a:lstStyle/>
          <a:p>
            <a:pPr lvl="0"/>
            <a:r>
              <a:rPr lang="en-US" b="1" dirty="0" smtClean="0"/>
              <a:t>The Carpathian Platform</a:t>
            </a:r>
            <a:r>
              <a:rPr lang="en-US" dirty="0" smtClean="0"/>
              <a:t> as an inter-regional assembly and forum of CSOs is an umbrella organization. It holds its meeting once a year and discusses topical issues, suggestions, adopts and disseminate policy papers related to the state of the civil society in the Carpathians. It serves as a face-to-face meeting point for CSOs; partnership building; meetings with governmental actors; direct exchange, etc.  The Carpathian Platform would be a membership organization and governed by its Council appointed by the members of the network, etc.  </a:t>
            </a:r>
            <a:endParaRPr lang="hu-H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dirty="0" smtClean="0"/>
              <a:t>Building </a:t>
            </a:r>
            <a:r>
              <a:rPr lang="hu-HU" b="1" dirty="0" err="1" smtClean="0"/>
              <a:t>block</a:t>
            </a:r>
            <a:endParaRPr lang="hu-HU" b="1" dirty="0"/>
          </a:p>
        </p:txBody>
      </p:sp>
      <p:sp>
        <p:nvSpPr>
          <p:cNvPr id="3" name="Tartalom helye 2"/>
          <p:cNvSpPr>
            <a:spLocks noGrp="1"/>
          </p:cNvSpPr>
          <p:nvPr>
            <p:ph idx="1"/>
          </p:nvPr>
        </p:nvSpPr>
        <p:spPr/>
        <p:txBody>
          <a:bodyPr/>
          <a:lstStyle/>
          <a:p>
            <a:endParaRPr lang="hu-HU" dirty="0" smtClean="0"/>
          </a:p>
          <a:p>
            <a:pPr lvl="0"/>
            <a:r>
              <a:rPr lang="en-US" b="1" dirty="0" smtClean="0"/>
              <a:t>Virtual Hub </a:t>
            </a:r>
            <a:r>
              <a:rPr lang="en-US" dirty="0" smtClean="0"/>
              <a:t>is a complementary instrument of the human aspect of the Platform and serves the members of the network as a communication tool and knowledge pool.      </a:t>
            </a:r>
            <a:r>
              <a:rPr lang="en-US" b="1" dirty="0" smtClean="0"/>
              <a:t>  </a:t>
            </a:r>
            <a:r>
              <a:rPr lang="en-US" dirty="0" smtClean="0"/>
              <a:t>  </a:t>
            </a:r>
            <a:endParaRPr lang="hu-HU" dirty="0" smtClean="0"/>
          </a:p>
          <a:p>
            <a:endParaRPr lang="hu-H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b="1" dirty="0" smtClean="0"/>
              <a:t>Sustainability</a:t>
            </a:r>
            <a:endParaRPr lang="en-US" b="1" dirty="0"/>
          </a:p>
        </p:txBody>
      </p:sp>
      <p:sp>
        <p:nvSpPr>
          <p:cNvPr id="3" name="Tartalom helye 2"/>
          <p:cNvSpPr>
            <a:spLocks noGrp="1"/>
          </p:cNvSpPr>
          <p:nvPr>
            <p:ph idx="1"/>
          </p:nvPr>
        </p:nvSpPr>
        <p:spPr/>
        <p:txBody>
          <a:bodyPr/>
          <a:lstStyle/>
          <a:p>
            <a:r>
              <a:rPr lang="en-US" dirty="0" smtClean="0"/>
              <a:t>Depends on three closely related factors and three legs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Sustainabilty</a:t>
            </a:r>
            <a:endParaRPr lang="hu-HU" dirty="0"/>
          </a:p>
        </p:txBody>
      </p:sp>
      <p:sp>
        <p:nvSpPr>
          <p:cNvPr id="3" name="Tartalom helye 2"/>
          <p:cNvSpPr>
            <a:spLocks noGrp="1"/>
          </p:cNvSpPr>
          <p:nvPr>
            <p:ph idx="1"/>
          </p:nvPr>
        </p:nvSpPr>
        <p:spPr/>
        <p:txBody>
          <a:bodyPr/>
          <a:lstStyle/>
          <a:p>
            <a:pPr lvl="0"/>
            <a:r>
              <a:rPr lang="en-US" b="1" dirty="0" smtClean="0"/>
              <a:t>ownership</a:t>
            </a:r>
            <a:r>
              <a:rPr lang="en-US" dirty="0" smtClean="0"/>
              <a:t>:  the members of the Platform should feel that the content, strategy and the activities of the Platform are defined and formulated by themselves, and they have tangible experiences of the added values of a cooperating network by recognizing the advantages of mutually beneficial cooperation that enhances the impact of their own efforts.</a:t>
            </a:r>
            <a:endParaRPr lang="hu-HU" dirty="0" smtClean="0"/>
          </a:p>
          <a:p>
            <a:endParaRPr lang="hu-H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Sustainabilty</a:t>
            </a:r>
            <a:endParaRPr lang="hu-HU" dirty="0"/>
          </a:p>
        </p:txBody>
      </p:sp>
      <p:sp>
        <p:nvSpPr>
          <p:cNvPr id="3" name="Tartalom helye 2"/>
          <p:cNvSpPr>
            <a:spLocks noGrp="1"/>
          </p:cNvSpPr>
          <p:nvPr>
            <p:ph idx="1"/>
          </p:nvPr>
        </p:nvSpPr>
        <p:spPr/>
        <p:txBody>
          <a:bodyPr/>
          <a:lstStyle/>
          <a:p>
            <a:pPr lvl="0"/>
            <a:r>
              <a:rPr lang="en-US" b="1" dirty="0" err="1" smtClean="0"/>
              <a:t>complementarity</a:t>
            </a:r>
            <a:r>
              <a:rPr lang="en-US" b="1" dirty="0" smtClean="0"/>
              <a:t>:  </a:t>
            </a:r>
            <a:r>
              <a:rPr lang="en-US" dirty="0" smtClean="0"/>
              <a:t> how the Platform fulfills its functions and services in the line with one of the main guiding principles, which is the </a:t>
            </a:r>
            <a:r>
              <a:rPr lang="en-US" dirty="0" err="1" smtClean="0"/>
              <a:t>complementarity</a:t>
            </a:r>
            <a:r>
              <a:rPr lang="en-US" dirty="0" smtClean="0"/>
              <a:t>, that means how  and in which extent the network members able to live with the opportunity given by a cooperating network and how they are capable to leverage, complement, and  to share with each other their human, intellectual, technical and physical resources</a:t>
            </a:r>
            <a:endParaRPr lang="hu-HU" dirty="0" smtClean="0"/>
          </a:p>
          <a:p>
            <a:endParaRPr lang="hu-H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Sustainability</a:t>
            </a:r>
            <a:endParaRPr lang="hu-HU" dirty="0"/>
          </a:p>
        </p:txBody>
      </p:sp>
      <p:sp>
        <p:nvSpPr>
          <p:cNvPr id="3" name="Tartalom helye 2"/>
          <p:cNvSpPr>
            <a:spLocks noGrp="1"/>
          </p:cNvSpPr>
          <p:nvPr>
            <p:ph idx="1"/>
          </p:nvPr>
        </p:nvSpPr>
        <p:spPr/>
        <p:txBody>
          <a:bodyPr/>
          <a:lstStyle/>
          <a:p>
            <a:pPr lvl="0"/>
            <a:r>
              <a:rPr lang="en-US" b="1" dirty="0" smtClean="0"/>
              <a:t>securing funds for the operation: </a:t>
            </a:r>
            <a:r>
              <a:rPr lang="en-US" dirty="0" smtClean="0"/>
              <a:t>how the Platform will be able to secure the financial background for its services to network members, to coordinate the activities and make visible the  Platform at inter-regional and European level in order to play its role to bringing closer CSOs needs to donors </a:t>
            </a:r>
            <a:endParaRPr lang="hu-HU" dirty="0" smtClean="0"/>
          </a:p>
          <a:p>
            <a:endParaRPr lang="hu-H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724648"/>
          </a:xfrm>
        </p:spPr>
        <p:txBody>
          <a:bodyPr>
            <a:normAutofit/>
          </a:bodyPr>
          <a:lstStyle/>
          <a:p>
            <a:r>
              <a:rPr lang="en-US" sz="3200" b="1" dirty="0" smtClean="0"/>
              <a:t>Common Place –Common </a:t>
            </a:r>
            <a:r>
              <a:rPr lang="hu-HU" sz="3200" b="1" dirty="0" smtClean="0"/>
              <a:t>G</a:t>
            </a:r>
            <a:r>
              <a:rPr lang="en-US" sz="3200" b="1" dirty="0" smtClean="0"/>
              <a:t>round</a:t>
            </a:r>
            <a:endParaRPr lang="en-US" sz="3200" b="1" dirty="0"/>
          </a:p>
        </p:txBody>
      </p:sp>
      <p:sp>
        <p:nvSpPr>
          <p:cNvPr id="3" name="Tartalom helye 2"/>
          <p:cNvSpPr>
            <a:spLocks noGrp="1"/>
          </p:cNvSpPr>
          <p:nvPr>
            <p:ph idx="1"/>
          </p:nvPr>
        </p:nvSpPr>
        <p:spPr>
          <a:xfrm>
            <a:off x="457200" y="1785926"/>
            <a:ext cx="8229600" cy="4538674"/>
          </a:xfrm>
        </p:spPr>
        <p:txBody>
          <a:bodyPr>
            <a:normAutofit/>
          </a:bodyPr>
          <a:lstStyle/>
          <a:p>
            <a:pPr>
              <a:buNone/>
            </a:pPr>
            <a:r>
              <a:rPr lang="hu-HU" dirty="0" smtClean="0"/>
              <a:t>   </a:t>
            </a:r>
            <a:r>
              <a:rPr lang="en-US" sz="2400" dirty="0" smtClean="0"/>
              <a:t>The Platform is an inter-regional place-based network</a:t>
            </a:r>
            <a:r>
              <a:rPr lang="hu-HU" sz="2400" dirty="0" smtClean="0"/>
              <a:t> </a:t>
            </a:r>
            <a:r>
              <a:rPr lang="en-US" sz="2400" dirty="0" smtClean="0"/>
              <a:t>attached to the geographically,</a:t>
            </a:r>
            <a:r>
              <a:rPr lang="hu-HU" sz="2400" dirty="0" smtClean="0"/>
              <a:t> </a:t>
            </a:r>
            <a:r>
              <a:rPr lang="en-US" sz="2400" dirty="0" smtClean="0"/>
              <a:t>historically, culturally and sociologically contiguous territory of the Carpathians, which is the common ground</a:t>
            </a:r>
            <a:r>
              <a:rPr lang="hu-HU" sz="2400" dirty="0" smtClean="0"/>
              <a:t> </a:t>
            </a:r>
            <a:r>
              <a:rPr lang="en-US" sz="2400" dirty="0" smtClean="0"/>
              <a:t>for cooperation.</a:t>
            </a:r>
          </a:p>
          <a:p>
            <a:pPr>
              <a:buNone/>
            </a:pPr>
            <a:endParaRPr lang="hu-HU"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414" y="3357562"/>
            <a:ext cx="6286544" cy="3214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pPr lvl="0"/>
            <a:r>
              <a:rPr lang="hu-HU" dirty="0" smtClean="0"/>
              <a:t/>
            </a:r>
            <a:br>
              <a:rPr lang="hu-HU" dirty="0" smtClean="0"/>
            </a:br>
            <a:r>
              <a:rPr lang="en-US" dirty="0" smtClean="0"/>
              <a:t> </a:t>
            </a:r>
            <a:r>
              <a:rPr lang="hu-HU" dirty="0" smtClean="0"/>
              <a:t/>
            </a:r>
            <a:br>
              <a:rPr lang="hu-HU" dirty="0" smtClean="0"/>
            </a:br>
            <a:r>
              <a:rPr lang="hu-HU" dirty="0" smtClean="0"/>
              <a:t>    </a:t>
            </a:r>
            <a:r>
              <a:rPr lang="hu-HU" dirty="0" err="1" smtClean="0"/>
              <a:t>Three</a:t>
            </a:r>
            <a:r>
              <a:rPr lang="hu-HU" dirty="0" smtClean="0"/>
              <a:t> </a:t>
            </a:r>
            <a:r>
              <a:rPr lang="hu-HU" dirty="0" err="1" smtClean="0"/>
              <a:t>legs</a:t>
            </a:r>
            <a:endParaRPr lang="hu-HU" dirty="0"/>
          </a:p>
        </p:txBody>
      </p:sp>
      <p:sp>
        <p:nvSpPr>
          <p:cNvPr id="3" name="Tartalom helye 2"/>
          <p:cNvSpPr>
            <a:spLocks noGrp="1"/>
          </p:cNvSpPr>
          <p:nvPr>
            <p:ph idx="1"/>
          </p:nvPr>
        </p:nvSpPr>
        <p:spPr/>
        <p:txBody>
          <a:bodyPr>
            <a:normAutofit fontScale="77500" lnSpcReduction="20000"/>
          </a:bodyPr>
          <a:lstStyle/>
          <a:p>
            <a:pPr lvl="0"/>
            <a:r>
              <a:rPr lang="hu-HU" dirty="0" smtClean="0"/>
              <a:t>1. </a:t>
            </a:r>
            <a:r>
              <a:rPr lang="en-US" u="sng" dirty="0" smtClean="0"/>
              <a:t>leverage existing internal resources</a:t>
            </a:r>
            <a:endParaRPr lang="hu-HU" dirty="0" smtClean="0"/>
          </a:p>
          <a:p>
            <a:pPr>
              <a:buNone/>
            </a:pPr>
            <a:r>
              <a:rPr lang="hu-HU" dirty="0" err="1" smtClean="0"/>
              <a:t>Examples</a:t>
            </a:r>
            <a:r>
              <a:rPr lang="hu-HU" dirty="0" smtClean="0"/>
              <a:t>:</a:t>
            </a:r>
          </a:p>
          <a:p>
            <a:pPr lvl="0"/>
            <a:r>
              <a:rPr lang="en-US" dirty="0" smtClean="0"/>
              <a:t>offer technical assistance (from better established NGOs to grassroots)</a:t>
            </a:r>
            <a:endParaRPr lang="hu-HU" dirty="0" smtClean="0"/>
          </a:p>
          <a:p>
            <a:pPr lvl="0"/>
            <a:r>
              <a:rPr lang="en-US" dirty="0" smtClean="0"/>
              <a:t>sharing of technical capacities (for example, to host the website of smaller CSOs)</a:t>
            </a:r>
            <a:endParaRPr lang="hu-HU" dirty="0" smtClean="0"/>
          </a:p>
          <a:p>
            <a:pPr lvl="0"/>
            <a:r>
              <a:rPr lang="en-US" dirty="0" smtClean="0"/>
              <a:t>sharing of office place with start- up CSOs</a:t>
            </a:r>
            <a:endParaRPr lang="hu-HU" dirty="0" smtClean="0"/>
          </a:p>
          <a:p>
            <a:pPr lvl="0"/>
            <a:r>
              <a:rPr lang="en-US" dirty="0" smtClean="0"/>
              <a:t>free services to each other (for example, accountancy )</a:t>
            </a:r>
            <a:endParaRPr lang="hu-HU" dirty="0" smtClean="0"/>
          </a:p>
          <a:p>
            <a:pPr lvl="0"/>
            <a:r>
              <a:rPr lang="en-US" dirty="0" smtClean="0"/>
              <a:t>providing consultancy on planning, advocacy, fundraising strategy, etc. </a:t>
            </a:r>
            <a:endParaRPr lang="hu-HU" dirty="0" smtClean="0"/>
          </a:p>
          <a:p>
            <a:pPr lvl="0"/>
            <a:r>
              <a:rPr lang="en-US" dirty="0" smtClean="0"/>
              <a:t>sharing of costs of events and actions </a:t>
            </a:r>
            <a:endParaRPr lang="hu-HU" dirty="0" smtClean="0"/>
          </a:p>
          <a:p>
            <a:pPr lvl="0"/>
            <a:r>
              <a:rPr lang="en-US" dirty="0" smtClean="0"/>
              <a:t>exchange of materials, strategies, methodologies </a:t>
            </a:r>
            <a:endParaRPr lang="hu-HU" dirty="0" smtClean="0"/>
          </a:p>
          <a:p>
            <a:pPr lvl="0"/>
            <a:r>
              <a:rPr lang="en-US" dirty="0" smtClean="0"/>
              <a:t>voluntarism</a:t>
            </a:r>
            <a:endParaRPr lang="hu-HU" dirty="0" smtClean="0"/>
          </a:p>
          <a:p>
            <a:r>
              <a:rPr lang="en-US" dirty="0" smtClean="0"/>
              <a:t>etc. </a:t>
            </a:r>
            <a:endParaRPr lang="hu-HU" dirty="0" smtClean="0"/>
          </a:p>
          <a:p>
            <a:endParaRPr lang="hu-H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Three</a:t>
            </a:r>
            <a:r>
              <a:rPr lang="hu-HU" dirty="0" smtClean="0"/>
              <a:t> </a:t>
            </a:r>
            <a:r>
              <a:rPr lang="hu-HU" dirty="0" err="1" smtClean="0"/>
              <a:t>legs</a:t>
            </a:r>
            <a:endParaRPr lang="hu-HU" dirty="0"/>
          </a:p>
        </p:txBody>
      </p:sp>
      <p:sp>
        <p:nvSpPr>
          <p:cNvPr id="3" name="Tartalom helye 2"/>
          <p:cNvSpPr>
            <a:spLocks noGrp="1"/>
          </p:cNvSpPr>
          <p:nvPr>
            <p:ph idx="1"/>
          </p:nvPr>
        </p:nvSpPr>
        <p:spPr/>
        <p:txBody>
          <a:bodyPr>
            <a:normAutofit fontScale="70000" lnSpcReduction="20000"/>
          </a:bodyPr>
          <a:lstStyle/>
          <a:p>
            <a:pPr lvl="0"/>
            <a:r>
              <a:rPr lang="hu-HU" dirty="0" smtClean="0"/>
              <a:t>2. </a:t>
            </a:r>
            <a:r>
              <a:rPr lang="en-US" u="sng" dirty="0" smtClean="0"/>
              <a:t>mobilize resources </a:t>
            </a:r>
            <a:endParaRPr lang="hu-HU" dirty="0" smtClean="0"/>
          </a:p>
          <a:p>
            <a:pPr>
              <a:buNone/>
            </a:pPr>
            <a:endParaRPr lang="hu-HU" dirty="0" smtClean="0"/>
          </a:p>
          <a:p>
            <a:pPr>
              <a:buNone/>
            </a:pPr>
            <a:r>
              <a:rPr lang="en-US" dirty="0" smtClean="0"/>
              <a:t>Examples: </a:t>
            </a:r>
            <a:endParaRPr lang="hu-HU" dirty="0" smtClean="0"/>
          </a:p>
          <a:p>
            <a:pPr>
              <a:buNone/>
            </a:pPr>
            <a:endParaRPr lang="hu-HU" dirty="0" smtClean="0"/>
          </a:p>
          <a:p>
            <a:r>
              <a:rPr lang="en-US" dirty="0" smtClean="0"/>
              <a:t> Develop joint bi- or multilateral project proposals around topics identified by partners within the Platform </a:t>
            </a:r>
            <a:endParaRPr lang="hu-HU" dirty="0" smtClean="0"/>
          </a:p>
          <a:p>
            <a:r>
              <a:rPr lang="en-US" dirty="0" smtClean="0"/>
              <a:t>identify </a:t>
            </a:r>
            <a:r>
              <a:rPr lang="en-US" dirty="0" err="1" smtClean="0"/>
              <a:t>fundings</a:t>
            </a:r>
            <a:r>
              <a:rPr lang="en-US" dirty="0" smtClean="0"/>
              <a:t> for thematic groups created during this Platform meeting and   future thematic groups (pop-up hubs)  </a:t>
            </a:r>
            <a:endParaRPr lang="hu-HU" dirty="0" smtClean="0"/>
          </a:p>
          <a:p>
            <a:r>
              <a:rPr lang="en-US" dirty="0" smtClean="0"/>
              <a:t>learn new techniques for resource mobilization</a:t>
            </a:r>
            <a:endParaRPr lang="hu-HU" dirty="0" smtClean="0"/>
          </a:p>
          <a:p>
            <a:r>
              <a:rPr lang="en-US" dirty="0" smtClean="0"/>
              <a:t>increase the absorption capacity of CSO</a:t>
            </a:r>
            <a:r>
              <a:rPr lang="hu-HU" dirty="0" smtClean="0"/>
              <a:t> (project </a:t>
            </a:r>
            <a:r>
              <a:rPr lang="hu-HU" dirty="0" err="1" smtClean="0"/>
              <a:t>generation</a:t>
            </a:r>
            <a:r>
              <a:rPr lang="hu-HU" dirty="0" smtClean="0"/>
              <a:t>)</a:t>
            </a:r>
          </a:p>
          <a:p>
            <a:r>
              <a:rPr lang="en-US" dirty="0" smtClean="0"/>
              <a:t> involvement of businesses (CSR)</a:t>
            </a:r>
            <a:endParaRPr lang="hu-HU" dirty="0" smtClean="0"/>
          </a:p>
          <a:p>
            <a:r>
              <a:rPr lang="hu-HU" dirty="0" smtClean="0"/>
              <a:t>i</a:t>
            </a:r>
            <a:r>
              <a:rPr lang="en-US" dirty="0" err="1" smtClean="0"/>
              <a:t>dentify</a:t>
            </a:r>
            <a:r>
              <a:rPr lang="en-US" dirty="0" smtClean="0"/>
              <a:t> institutional donors (local governments, governments, EU funds)</a:t>
            </a:r>
            <a:endParaRPr lang="hu-HU" dirty="0" smtClean="0"/>
          </a:p>
          <a:p>
            <a:r>
              <a:rPr lang="en-US" dirty="0" smtClean="0"/>
              <a:t>income generation through services</a:t>
            </a:r>
            <a:endParaRPr lang="hu-HU" dirty="0" smtClean="0"/>
          </a:p>
          <a:p>
            <a:r>
              <a:rPr lang="en-US" dirty="0" smtClean="0"/>
              <a:t>community enterprises</a:t>
            </a:r>
            <a:endParaRPr lang="hu-HU" dirty="0" smtClean="0"/>
          </a:p>
          <a:p>
            <a:pPr>
              <a:buNone/>
            </a:pPr>
            <a:r>
              <a:rPr lang="en-US" dirty="0" smtClean="0"/>
              <a:t> </a:t>
            </a:r>
            <a:endParaRPr lang="hu-HU" dirty="0" smtClean="0"/>
          </a:p>
          <a:p>
            <a:endParaRPr lang="hu-H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dirty="0" smtClean="0"/>
              <a:t>Three</a:t>
            </a:r>
            <a:r>
              <a:rPr lang="hu-HU" dirty="0" smtClean="0"/>
              <a:t> </a:t>
            </a:r>
            <a:r>
              <a:rPr lang="en-US" dirty="0" smtClean="0"/>
              <a:t>legs</a:t>
            </a:r>
            <a:endParaRPr lang="en-US" dirty="0"/>
          </a:p>
        </p:txBody>
      </p:sp>
      <p:sp>
        <p:nvSpPr>
          <p:cNvPr id="3" name="Tartalom helye 2"/>
          <p:cNvSpPr>
            <a:spLocks noGrp="1"/>
          </p:cNvSpPr>
          <p:nvPr>
            <p:ph idx="1"/>
          </p:nvPr>
        </p:nvSpPr>
        <p:spPr/>
        <p:txBody>
          <a:bodyPr>
            <a:normAutofit/>
          </a:bodyPr>
          <a:lstStyle/>
          <a:p>
            <a:r>
              <a:rPr lang="hu-HU" dirty="0" smtClean="0"/>
              <a:t>3</a:t>
            </a:r>
            <a:r>
              <a:rPr lang="hu-HU" u="sng" dirty="0" smtClean="0"/>
              <a:t>.</a:t>
            </a:r>
            <a:r>
              <a:rPr lang="en-US" b="1" u="sng" dirty="0" smtClean="0"/>
              <a:t> Securing funds for the services of the Platform</a:t>
            </a:r>
            <a:endParaRPr lang="hu-HU" b="1" u="sng" dirty="0" smtClean="0"/>
          </a:p>
          <a:p>
            <a:pPr lvl="0"/>
            <a:r>
              <a:rPr lang="en-US" dirty="0" smtClean="0"/>
              <a:t>maintenance of the Virtual Hub (the online platform), which is the communication instrument of the Platform</a:t>
            </a:r>
            <a:endParaRPr lang="hu-HU" dirty="0" smtClean="0"/>
          </a:p>
          <a:p>
            <a:pPr lvl="0"/>
            <a:r>
              <a:rPr lang="en-US" dirty="0" smtClean="0"/>
              <a:t>costs of annual meetings of the Platform</a:t>
            </a:r>
            <a:endParaRPr lang="hu-HU" dirty="0" smtClean="0"/>
          </a:p>
          <a:p>
            <a:pPr lvl="0"/>
            <a:r>
              <a:rPr lang="en-US" dirty="0" smtClean="0"/>
              <a:t>creation of a grant funds for innovative mini grant</a:t>
            </a:r>
            <a:endParaRPr lang="hu-HU" dirty="0" smtClean="0"/>
          </a:p>
          <a:p>
            <a:pPr lvl="0"/>
            <a:r>
              <a:rPr lang="en-US" dirty="0" smtClean="0"/>
              <a:t>providing technical assistance to its members (capacity building trainings, consultation, etc.)</a:t>
            </a:r>
            <a:endParaRPr lang="hu-HU" dirty="0" smtClean="0"/>
          </a:p>
          <a:p>
            <a:pPr lvl="0"/>
            <a:r>
              <a:rPr lang="en-US" dirty="0" smtClean="0"/>
              <a:t>promotion of the Carpathians and the Platform</a:t>
            </a:r>
            <a:endParaRPr lang="hu-HU" dirty="0" smtClean="0"/>
          </a:p>
          <a:p>
            <a:pPr>
              <a:buNone/>
            </a:pPr>
            <a:endParaRPr lang="hu-HU" dirty="0" smtClean="0"/>
          </a:p>
          <a:p>
            <a:endParaRPr lang="hu-HU"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dirty="0" smtClean="0"/>
              <a:t>Connecting elements</a:t>
            </a:r>
            <a:endParaRPr lang="en-US" dirty="0"/>
          </a:p>
        </p:txBody>
      </p:sp>
      <p:sp>
        <p:nvSpPr>
          <p:cNvPr id="3" name="Tartalom helye 2"/>
          <p:cNvSpPr>
            <a:spLocks noGrp="1"/>
          </p:cNvSpPr>
          <p:nvPr>
            <p:ph idx="1"/>
          </p:nvPr>
        </p:nvSpPr>
        <p:spPr/>
        <p:txBody>
          <a:bodyPr/>
          <a:lstStyle/>
          <a:p>
            <a:r>
              <a:rPr lang="en-US" dirty="0" smtClean="0"/>
              <a:t>Nature : the Carpathian mountains and of its river valleys </a:t>
            </a:r>
          </a:p>
          <a:p>
            <a:r>
              <a:rPr lang="en-US" dirty="0" smtClean="0"/>
              <a:t>Common history and common historical experiences</a:t>
            </a:r>
          </a:p>
          <a:p>
            <a:r>
              <a:rPr lang="en-US" dirty="0" smtClean="0"/>
              <a:t>Rich  and diverse </a:t>
            </a:r>
            <a:r>
              <a:rPr lang="hu-HU" dirty="0" smtClean="0"/>
              <a:t> </a:t>
            </a:r>
            <a:r>
              <a:rPr lang="en-US" dirty="0" smtClean="0"/>
              <a:t>common</a:t>
            </a:r>
            <a:r>
              <a:rPr lang="hu-HU" dirty="0" smtClean="0"/>
              <a:t> </a:t>
            </a:r>
            <a:r>
              <a:rPr lang="en-US" dirty="0" smtClean="0"/>
              <a:t>cultural heritage</a:t>
            </a:r>
          </a:p>
          <a:p>
            <a:r>
              <a:rPr lang="en-US" dirty="0" smtClean="0"/>
              <a:t>Common peripheral location because of the border </a:t>
            </a:r>
            <a:r>
              <a:rPr lang="hu-HU" dirty="0" err="1" smtClean="0"/>
              <a:t>situation</a:t>
            </a:r>
            <a:r>
              <a:rPr lang="en-US" dirty="0" smtClean="0"/>
              <a:t> </a:t>
            </a:r>
          </a:p>
          <a:p>
            <a:r>
              <a:rPr lang="en-US" dirty="0" smtClean="0"/>
              <a:t>Common socio-economic challenges</a:t>
            </a:r>
          </a:p>
          <a:p>
            <a:r>
              <a:rPr lang="en-US" dirty="0" smtClean="0"/>
              <a:t>Existing elements of common identity</a:t>
            </a:r>
            <a:r>
              <a:rPr lang="hu-HU" dirty="0" smtClean="0"/>
              <a:t> („Homo </a:t>
            </a:r>
            <a:r>
              <a:rPr lang="hu-HU" dirty="0" err="1" smtClean="0"/>
              <a:t>Carpathicus</a:t>
            </a:r>
            <a:r>
              <a:rPr lang="hu-HU"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dirty="0" smtClean="0"/>
              <a:t>Main challenges societies are facing</a:t>
            </a:r>
            <a:endParaRPr lang="en-US" dirty="0"/>
          </a:p>
        </p:txBody>
      </p:sp>
      <p:sp>
        <p:nvSpPr>
          <p:cNvPr id="3" name="Tartalom helye 2"/>
          <p:cNvSpPr>
            <a:spLocks noGrp="1"/>
          </p:cNvSpPr>
          <p:nvPr>
            <p:ph idx="1"/>
          </p:nvPr>
        </p:nvSpPr>
        <p:spPr/>
        <p:txBody>
          <a:bodyPr>
            <a:normAutofit fontScale="77500" lnSpcReduction="20000"/>
          </a:bodyPr>
          <a:lstStyle/>
          <a:p>
            <a:pPr lvl="0"/>
            <a:r>
              <a:rPr lang="en-US" dirty="0"/>
              <a:t>increasing of social </a:t>
            </a:r>
            <a:r>
              <a:rPr lang="en-US" dirty="0" smtClean="0"/>
              <a:t>and </a:t>
            </a:r>
            <a:r>
              <a:rPr lang="en-US" dirty="0"/>
              <a:t>regional  disparities; growing gaps between regions within a country, </a:t>
            </a:r>
            <a:r>
              <a:rPr lang="en-US" dirty="0" smtClean="0"/>
              <a:t>rising </a:t>
            </a:r>
            <a:r>
              <a:rPr lang="en-US" dirty="0"/>
              <a:t>social and ethnic tensions; </a:t>
            </a:r>
            <a:r>
              <a:rPr lang="en-US" dirty="0" smtClean="0"/>
              <a:t>migration </a:t>
            </a:r>
            <a:endParaRPr lang="hu-HU" dirty="0"/>
          </a:p>
          <a:p>
            <a:pPr lvl="0"/>
            <a:r>
              <a:rPr lang="en-US" dirty="0"/>
              <a:t>increasing </a:t>
            </a:r>
            <a:r>
              <a:rPr lang="en-US" dirty="0" smtClean="0"/>
              <a:t>omnipotence of state, </a:t>
            </a:r>
            <a:r>
              <a:rPr lang="en-US" dirty="0"/>
              <a:t>weakening local competencies and </a:t>
            </a:r>
            <a:r>
              <a:rPr lang="hu-HU" dirty="0" smtClean="0"/>
              <a:t> </a:t>
            </a:r>
            <a:r>
              <a:rPr lang="en-US" dirty="0" smtClean="0"/>
              <a:t> </a:t>
            </a:r>
            <a:r>
              <a:rPr lang="en-US" dirty="0"/>
              <a:t>autonomies</a:t>
            </a:r>
            <a:endParaRPr lang="hu-HU" dirty="0"/>
          </a:p>
          <a:p>
            <a:pPr lvl="0"/>
            <a:r>
              <a:rPr lang="hu-HU" dirty="0" smtClean="0"/>
              <a:t>The </a:t>
            </a:r>
            <a:r>
              <a:rPr lang="en-US" dirty="0" smtClean="0"/>
              <a:t>weakening </a:t>
            </a:r>
            <a:r>
              <a:rPr lang="en-US" dirty="0"/>
              <a:t>of rule of law, </a:t>
            </a:r>
            <a:r>
              <a:rPr lang="en-US" dirty="0" smtClean="0"/>
              <a:t>the democratic </a:t>
            </a:r>
            <a:r>
              <a:rPr lang="en-US" dirty="0"/>
              <a:t>institutions, and the endangered independence of media;</a:t>
            </a:r>
            <a:endParaRPr lang="hu-HU" dirty="0"/>
          </a:p>
          <a:p>
            <a:pPr lvl="0"/>
            <a:r>
              <a:rPr lang="en-US" dirty="0"/>
              <a:t>lack of governments’ accountability and transparency, and rising corruption (“crony capitalism”);</a:t>
            </a:r>
            <a:endParaRPr lang="hu-HU" dirty="0"/>
          </a:p>
          <a:p>
            <a:pPr lvl="0"/>
            <a:r>
              <a:rPr lang="en-US" dirty="0"/>
              <a:t>low level of citizens engagement, high passivity, apathy; lack of social solidarity;</a:t>
            </a:r>
            <a:endParaRPr lang="hu-HU" dirty="0"/>
          </a:p>
          <a:p>
            <a:pPr lvl="0"/>
            <a:r>
              <a:rPr lang="en-US" dirty="0"/>
              <a:t>increasing </a:t>
            </a:r>
            <a:r>
              <a:rPr lang="en-US" dirty="0" err="1"/>
              <a:t>Euroscepticism</a:t>
            </a:r>
            <a:r>
              <a:rPr lang="en-US" dirty="0"/>
              <a:t>, isolationism  and growing extremism</a:t>
            </a:r>
            <a:endParaRPr lang="hu-HU" dirty="0"/>
          </a:p>
          <a:p>
            <a:pPr lvl="0"/>
            <a:r>
              <a:rPr lang="en-US" dirty="0"/>
              <a:t>increasing mistrust in state institutions, political parties and between citizens (“the  mistrust we trust”); </a:t>
            </a:r>
            <a:endParaRPr lang="hu-HU" dirty="0"/>
          </a:p>
          <a:p>
            <a:pPr lvl="0"/>
            <a:r>
              <a:rPr lang="en-US" dirty="0"/>
              <a:t>increasing governmental intolerance towards social autonomies, citizen initiatives, </a:t>
            </a:r>
            <a:r>
              <a:rPr lang="en-US" dirty="0" smtClean="0"/>
              <a:t>and</a:t>
            </a:r>
            <a:r>
              <a:rPr lang="hu-HU" dirty="0" smtClean="0"/>
              <a:t> </a:t>
            </a:r>
            <a:r>
              <a:rPr lang="en-US" dirty="0" smtClean="0"/>
              <a:t>intimidation </a:t>
            </a:r>
            <a:r>
              <a:rPr lang="en-US" dirty="0"/>
              <a:t>of civil society. </a:t>
            </a:r>
            <a:endParaRPr lang="hu-HU" dirty="0"/>
          </a:p>
          <a:p>
            <a:endParaRPr lang="hu-H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dirty="0" smtClean="0"/>
              <a:t>Challenges in regional context</a:t>
            </a:r>
            <a:endParaRPr lang="en-US" dirty="0"/>
          </a:p>
        </p:txBody>
      </p:sp>
      <p:sp>
        <p:nvSpPr>
          <p:cNvPr id="3" name="Tartalom helye 2"/>
          <p:cNvSpPr>
            <a:spLocks noGrp="1"/>
          </p:cNvSpPr>
          <p:nvPr>
            <p:ph idx="1"/>
          </p:nvPr>
        </p:nvSpPr>
        <p:spPr/>
        <p:txBody>
          <a:bodyPr>
            <a:normAutofit/>
          </a:bodyPr>
          <a:lstStyle/>
          <a:p>
            <a:r>
              <a:rPr lang="en-US" dirty="0"/>
              <a:t>These challenges are even more powerful in such remote/peripheral areas like the Carpathians,   and it have its effect on the civil society and on those organizations, which represents civil society. </a:t>
            </a:r>
            <a:endParaRPr lang="hu-HU" dirty="0" smtClean="0"/>
          </a:p>
          <a:p>
            <a:r>
              <a:rPr lang="hu-HU" dirty="0" err="1" smtClean="0"/>
              <a:t>CSOs</a:t>
            </a:r>
            <a:r>
              <a:rPr lang="hu-HU" dirty="0" smtClean="0"/>
              <a:t> </a:t>
            </a:r>
            <a:r>
              <a:rPr lang="en-US" dirty="0" smtClean="0"/>
              <a:t>are </a:t>
            </a:r>
            <a:r>
              <a:rPr lang="en-US" dirty="0"/>
              <a:t>in disadvantage compared to the situation of organizations seated in the capital cities, although the demands for their effective work can be considered higher in such remote and </a:t>
            </a:r>
            <a:r>
              <a:rPr lang="en-US" dirty="0" smtClean="0"/>
              <a:t>peripheral</a:t>
            </a:r>
            <a:r>
              <a:rPr lang="hu-HU" dirty="0" smtClean="0"/>
              <a:t>, </a:t>
            </a:r>
            <a:r>
              <a:rPr lang="en-US" dirty="0" smtClean="0"/>
              <a:t>mainly rural </a:t>
            </a:r>
            <a:r>
              <a:rPr lang="en-US" dirty="0"/>
              <a:t>areas like border regions.</a:t>
            </a:r>
            <a:endParaRPr lang="hu-HU" dirty="0"/>
          </a:p>
          <a:p>
            <a:endParaRPr lang="hu-H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2796350"/>
          </a:xfrm>
        </p:spPr>
        <p:txBody>
          <a:bodyPr>
            <a:normAutofit/>
          </a:bodyPr>
          <a:lstStyle/>
          <a:p>
            <a:r>
              <a:rPr lang="en-US" dirty="0" smtClean="0"/>
              <a:t>Common external and internal challenges  of CSOs as it was identified during the process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357158" y="642918"/>
            <a:ext cx="8229600" cy="642942"/>
          </a:xfrm>
        </p:spPr>
        <p:txBody>
          <a:bodyPr>
            <a:noAutofit/>
          </a:bodyPr>
          <a:lstStyle/>
          <a:p>
            <a:r>
              <a:rPr lang="en-US" sz="2800" u="sng" dirty="0" smtClean="0"/>
              <a:t>Unfavorable or even hostile socio-political environment</a:t>
            </a:r>
            <a:endParaRPr lang="hu-HU" sz="2800" dirty="0"/>
          </a:p>
        </p:txBody>
      </p:sp>
      <p:sp>
        <p:nvSpPr>
          <p:cNvPr id="3" name="Tartalom helye 2"/>
          <p:cNvSpPr>
            <a:spLocks noGrp="1"/>
          </p:cNvSpPr>
          <p:nvPr>
            <p:ph idx="1"/>
          </p:nvPr>
        </p:nvSpPr>
        <p:spPr>
          <a:xfrm>
            <a:off x="500034" y="1500174"/>
            <a:ext cx="8229600" cy="4525963"/>
          </a:xfrm>
        </p:spPr>
        <p:txBody>
          <a:bodyPr>
            <a:normAutofit fontScale="85000" lnSpcReduction="20000"/>
          </a:bodyPr>
          <a:lstStyle/>
          <a:p>
            <a:pPr lvl="0"/>
            <a:r>
              <a:rPr lang="en-US" dirty="0" smtClean="0"/>
              <a:t>Controversial </a:t>
            </a:r>
            <a:r>
              <a:rPr lang="en-US" dirty="0"/>
              <a:t>governmental decisions show political indifference and neglect towards civil society</a:t>
            </a:r>
            <a:endParaRPr lang="hu-HU" dirty="0"/>
          </a:p>
          <a:p>
            <a:pPr lvl="0"/>
            <a:r>
              <a:rPr lang="en-US" dirty="0"/>
              <a:t>stigmatization of civil society organizations, as “foreign agent” (Hungary)   </a:t>
            </a:r>
            <a:endParaRPr lang="hu-HU" dirty="0"/>
          </a:p>
          <a:p>
            <a:pPr lvl="0"/>
            <a:r>
              <a:rPr lang="en-US" dirty="0"/>
              <a:t> party political dependence of CSOs; favoritism, only those selected CSOs </a:t>
            </a:r>
            <a:r>
              <a:rPr lang="en-US" dirty="0" smtClean="0"/>
              <a:t>ha</a:t>
            </a:r>
            <a:r>
              <a:rPr lang="hu-HU" dirty="0" err="1" smtClean="0"/>
              <a:t>ve</a:t>
            </a:r>
            <a:r>
              <a:rPr lang="en-US" dirty="0" smtClean="0"/>
              <a:t> </a:t>
            </a:r>
            <a:r>
              <a:rPr lang="en-US" dirty="0"/>
              <a:t>access to resources,   which are close to the government; advantages of government-conform </a:t>
            </a:r>
            <a:r>
              <a:rPr lang="hu-HU" dirty="0" err="1" smtClean="0"/>
              <a:t>CSOs</a:t>
            </a:r>
            <a:endParaRPr lang="hu-HU" dirty="0"/>
          </a:p>
          <a:p>
            <a:pPr lvl="0"/>
            <a:r>
              <a:rPr lang="en-US" dirty="0"/>
              <a:t> the weakening of competencies of local authorities; increasing dependence of local    governments    from  central authorities, which results in the emptying of local democracy; there is no cooperation between CSOs and local governments</a:t>
            </a:r>
            <a:endParaRPr lang="hu-HU" dirty="0"/>
          </a:p>
          <a:p>
            <a:pPr lvl="0"/>
            <a:r>
              <a:rPr lang="en-US" dirty="0"/>
              <a:t>extremely quickly changing legislation, complicated and bureaucratic regulations; little assistance to help to adhere to new conditions</a:t>
            </a:r>
            <a:endParaRPr lang="hu-HU" dirty="0"/>
          </a:p>
          <a:p>
            <a:pPr>
              <a:buNone/>
            </a:pPr>
            <a:r>
              <a:rPr lang="hu-HU" dirty="0" smtClean="0"/>
              <a:t> </a:t>
            </a:r>
            <a:endParaRPr lang="hu-H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Áramlás">
  <a:themeElements>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Áramlás">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799</TotalTime>
  <Words>2799</Words>
  <Application>Microsoft Office PowerPoint</Application>
  <PresentationFormat>Diavetítés a képernyőre (4:3 oldalarány)</PresentationFormat>
  <Paragraphs>203</Paragraphs>
  <Slides>42</Slides>
  <Notes>0</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42</vt:i4>
      </vt:variant>
    </vt:vector>
  </HeadingPairs>
  <TitlesOfParts>
    <vt:vector size="46" baseType="lpstr">
      <vt:lpstr>Calibri</vt:lpstr>
      <vt:lpstr>Constantia</vt:lpstr>
      <vt:lpstr>Wingdings 2</vt:lpstr>
      <vt:lpstr>Áramlás</vt:lpstr>
      <vt:lpstr>Carpathian  Civil Society Platform</vt:lpstr>
      <vt:lpstr>The vision</vt:lpstr>
      <vt:lpstr>Goals</vt:lpstr>
      <vt:lpstr>Common Place –Common Ground</vt:lpstr>
      <vt:lpstr>Connecting elements</vt:lpstr>
      <vt:lpstr>Main challenges societies are facing</vt:lpstr>
      <vt:lpstr>Challenges in regional context</vt:lpstr>
      <vt:lpstr>Common external and internal challenges  of CSOs as it was identified during the process</vt:lpstr>
      <vt:lpstr>Unfavorable or even hostile socio-political environment</vt:lpstr>
      <vt:lpstr>Challenging social environment</vt:lpstr>
      <vt:lpstr>Financing CSOs</vt:lpstr>
      <vt:lpstr>Internal organizational challenges</vt:lpstr>
      <vt:lpstr>Function, possible roles and services of the Platform defined by CSOs participated in the process</vt:lpstr>
      <vt:lpstr>  Core values for joint actions shared by Carpathian CSOs </vt:lpstr>
      <vt:lpstr>Guiding principles of the Platform</vt:lpstr>
      <vt:lpstr>Complementarity: build on what already exist</vt:lpstr>
      <vt:lpstr>Support grassroots and local actors</vt:lpstr>
      <vt:lpstr>Guiding principles</vt:lpstr>
      <vt:lpstr>Roles and services</vt:lpstr>
      <vt:lpstr>As a facilitator and convener</vt:lpstr>
      <vt:lpstr>As a matchmaker and broker</vt:lpstr>
      <vt:lpstr>As an innovator </vt:lpstr>
      <vt:lpstr>As an advisor and counselor</vt:lpstr>
      <vt:lpstr>As an advocator</vt:lpstr>
      <vt:lpstr>Potential services under each roles</vt:lpstr>
      <vt:lpstr>Roles and services/activities</vt:lpstr>
      <vt:lpstr>PowerPoint-bemutató</vt:lpstr>
      <vt:lpstr>Role and services/activities</vt:lpstr>
      <vt:lpstr>Role and services/activities</vt:lpstr>
      <vt:lpstr>Role and services/activities</vt:lpstr>
      <vt:lpstr>Organization</vt:lpstr>
      <vt:lpstr>Building blocks of the organizational structure</vt:lpstr>
      <vt:lpstr>Building block</vt:lpstr>
      <vt:lpstr>Building block</vt:lpstr>
      <vt:lpstr>Building block</vt:lpstr>
      <vt:lpstr>Sustainability</vt:lpstr>
      <vt:lpstr>Sustainabilty</vt:lpstr>
      <vt:lpstr>Sustainabilty</vt:lpstr>
      <vt:lpstr>Sustainability</vt:lpstr>
      <vt:lpstr>       Three legs</vt:lpstr>
      <vt:lpstr>Three legs</vt:lpstr>
      <vt:lpstr>Three legs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Faluműhely</dc:creator>
  <cp:lastModifiedBy>Rakusz Márta</cp:lastModifiedBy>
  <cp:revision>75</cp:revision>
  <dcterms:created xsi:type="dcterms:W3CDTF">2018-09-27T13:34:45Z</dcterms:created>
  <dcterms:modified xsi:type="dcterms:W3CDTF">2019-06-14T09:02:22Z</dcterms:modified>
</cp:coreProperties>
</file>